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  <p:sldMasterId id="2147483710" r:id="rId2"/>
  </p:sldMasterIdLst>
  <p:notesMasterIdLst>
    <p:notesMasterId r:id="rId21"/>
  </p:notesMasterIdLst>
  <p:handoutMasterIdLst>
    <p:handoutMasterId r:id="rId22"/>
  </p:handoutMasterIdLst>
  <p:sldIdLst>
    <p:sldId id="1053" r:id="rId3"/>
    <p:sldId id="1162" r:id="rId4"/>
    <p:sldId id="1164" r:id="rId5"/>
    <p:sldId id="1177" r:id="rId6"/>
    <p:sldId id="1163" r:id="rId7"/>
    <p:sldId id="1173" r:id="rId8"/>
    <p:sldId id="1174" r:id="rId9"/>
    <p:sldId id="1172" r:id="rId10"/>
    <p:sldId id="1165" r:id="rId11"/>
    <p:sldId id="1168" r:id="rId12"/>
    <p:sldId id="1167" r:id="rId13"/>
    <p:sldId id="1178" r:id="rId14"/>
    <p:sldId id="1169" r:id="rId15"/>
    <p:sldId id="1170" r:id="rId16"/>
    <p:sldId id="1171" r:id="rId17"/>
    <p:sldId id="1179" r:id="rId18"/>
    <p:sldId id="1176" r:id="rId19"/>
    <p:sldId id="1180" r:id="rId20"/>
  </p:sldIdLst>
  <p:sldSz cx="9144000" cy="6858000" type="screen4x3"/>
  <p:notesSz cx="6858000" cy="9199563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5D286"/>
    <a:srgbClr val="D3AEA8"/>
    <a:srgbClr val="006600"/>
    <a:srgbClr val="9900CC"/>
    <a:srgbClr val="FFFF66"/>
    <a:srgbClr val="FDD9E3"/>
    <a:srgbClr val="99FFCC"/>
    <a:srgbClr val="3333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921" autoAdjust="0"/>
  </p:normalViewPr>
  <p:slideViewPr>
    <p:cSldViewPr>
      <p:cViewPr>
        <p:scale>
          <a:sx n="120" d="100"/>
          <a:sy n="120" d="100"/>
        </p:scale>
        <p:origin x="-3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1470" y="-90"/>
      </p:cViewPr>
      <p:guideLst>
        <p:guide orient="horz" pos="289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48" tIns="45022" rIns="90048" bIns="45022" numCol="1" anchor="t" anchorCtr="0" compatLnSpc="1">
            <a:prstTxWarp prst="textNoShape">
              <a:avLst/>
            </a:prstTxWarp>
          </a:bodyPr>
          <a:lstStyle>
            <a:lvl1pPr algn="l" defTabSz="898525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7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48" tIns="45022" rIns="90048" bIns="45022" numCol="1" anchor="t" anchorCtr="0" compatLnSpc="1">
            <a:prstTxWarp prst="textNoShape">
              <a:avLst/>
            </a:prstTxWarp>
          </a:bodyPr>
          <a:lstStyle>
            <a:lvl1pPr algn="r" defTabSz="898525">
              <a:defRPr sz="12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16, 2004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338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48" tIns="45022" rIns="90048" bIns="45022" numCol="1" anchor="b" anchorCtr="0" compatLnSpc="1">
            <a:prstTxWarp prst="textNoShape">
              <a:avLst/>
            </a:prstTxWarp>
          </a:bodyPr>
          <a:lstStyle>
            <a:lvl1pPr algn="l" defTabSz="898525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8739188"/>
            <a:ext cx="297338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48" tIns="45022" rIns="90048" bIns="45022" numCol="1" anchor="b" anchorCtr="0" compatLnSpc="1">
            <a:prstTxWarp prst="textNoShape">
              <a:avLst/>
            </a:prstTxWarp>
          </a:bodyPr>
          <a:lstStyle>
            <a:lvl1pPr algn="r" defTabSz="898525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fld id="{6EED255D-CAA0-954F-97ED-B0A28BB337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0221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1" tIns="45772" rIns="91541" bIns="45772" numCol="1" anchor="t" anchorCtr="0" compatLnSpc="1">
            <a:prstTxWarp prst="textNoShape">
              <a:avLst/>
            </a:prstTxWarp>
          </a:bodyPr>
          <a:lstStyle>
            <a:lvl1pPr algn="l" defTabSz="915988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1" tIns="45772" rIns="91541" bIns="45772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16, 2004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0300" y="690563"/>
            <a:ext cx="4603750" cy="3452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370388"/>
            <a:ext cx="5483225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1" tIns="45772" rIns="91541" bIns="45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338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1" tIns="45772" rIns="91541" bIns="45772" numCol="1" anchor="b" anchorCtr="0" compatLnSpc="1">
            <a:prstTxWarp prst="textNoShape">
              <a:avLst/>
            </a:prstTxWarp>
          </a:bodyPr>
          <a:lstStyle>
            <a:lvl1pPr algn="l" defTabSz="915988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8739188"/>
            <a:ext cx="297338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1" tIns="45772" rIns="91541" bIns="45772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fld id="{F892555D-E25E-9E44-A507-DC3BEF75D0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175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5988"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5988"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5988"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5988" eaLnBrk="0" hangingPunct="0">
              <a:defRPr kumimoji="1"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15988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15988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15988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15988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3577C1A-90B9-A049-9C91-8F1B7CA1F2A0}" type="slidenum">
              <a:rPr lang="en-US" sz="1200">
                <a:latin typeface="Times New Roman" charset="0"/>
              </a:rPr>
              <a:pPr eaLnBrk="1" hangingPunct="1"/>
              <a:t>1</a:t>
            </a:fld>
            <a:endParaRPr lang="en-US" sz="1200">
              <a:latin typeface="Times New Roman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1888" y="692150"/>
            <a:ext cx="4598987" cy="3449638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70388"/>
            <a:ext cx="5483225" cy="41370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– HIGH IMPORTANCE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B84C2-0E01-7746-94A9-D614BC9C7E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00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– HIGH IMPORTANCE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9B1B6-A80E-6C4D-947B-7826A98876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922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76200"/>
            <a:ext cx="20193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76200"/>
            <a:ext cx="59055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– HIGH IMPORTANCE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ED21F-73C9-2847-9CCD-83DF69B65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200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1B84C2-0E01-7746-94A9-D614BC9C7E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12420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528816"/>
            <a:ext cx="533400" cy="329184"/>
          </a:xfrm>
        </p:spPr>
        <p:txBody>
          <a:bodyPr/>
          <a:lstStyle/>
          <a:p>
            <a:pPr>
              <a:defRPr/>
            </a:pPr>
            <a:fld id="{2CEFDCD1-6CCB-124E-A9BD-121DFCA952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228600" y="6510937"/>
            <a:ext cx="7010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400" b="1" kern="12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umimoji="1"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umimoji="1"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umimoji="1"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umimoji="1"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altLang="ja-JP" sz="1400" b="1" dirty="0" err="1" smtClean="0">
                <a:latin typeface="Tahoma" charset="0"/>
                <a:ea typeface="ＭＳ Ｐゴシック" charset="0"/>
              </a:rPr>
              <a:t>Uscope</a:t>
            </a:r>
            <a:r>
              <a:rPr lang="en-US" altLang="ja-JP" sz="1400" b="1" dirty="0" smtClean="0">
                <a:latin typeface="Tahoma" charset="0"/>
                <a:ea typeface="ＭＳ Ｐゴシック" charset="0"/>
              </a:rPr>
              <a:t>: A Scalable Unified Tracer from Kernel to User Space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8816"/>
            <a:ext cx="2895600" cy="329184"/>
          </a:xfrm>
          <a:prstGeom prst="rect">
            <a:avLst/>
          </a:prstGeom>
        </p:spPr>
        <p:txBody>
          <a:bodyPr/>
          <a:lstStyle/>
          <a:p>
            <a:fld id="{63A9A7CB-BEE6-4F99-898E-913F06E8E125}" type="datetime1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528816"/>
            <a:ext cx="4114800" cy="32918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CONFIDENTIAL – HIGH IMPORTANCE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0FA84C-0F97-9045-ADF0-946007BADE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28816"/>
            <a:ext cx="2895600" cy="329184"/>
          </a:xfrm>
          <a:prstGeom prst="rect">
            <a:avLst/>
          </a:prstGeom>
        </p:spPr>
        <p:txBody>
          <a:bodyPr/>
          <a:lstStyle/>
          <a:p>
            <a:fld id="{B6EE300C-6FC5-4FC3-AF1A-075E4F50620D}" type="datetime1">
              <a:rPr lang="en-US" smtClean="0"/>
              <a:pPr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528816"/>
            <a:ext cx="4114800" cy="32918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CONFIDENTIAL – HIGH IMPORTANCE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B9CED7-D2B3-E744-BECD-36064BBB23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528816"/>
            <a:ext cx="2895600" cy="329184"/>
          </a:xfrm>
          <a:prstGeom prst="rect">
            <a:avLst/>
          </a:prstGeom>
        </p:spPr>
        <p:txBody>
          <a:bodyPr/>
          <a:lstStyle/>
          <a:p>
            <a:fld id="{F50D295D-4A77-4DEB-B04C-9F4282A8BC04}" type="datetime1">
              <a:rPr lang="en-US" smtClean="0"/>
              <a:pPr/>
              <a:t>4/29/2014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29000" y="6528816"/>
            <a:ext cx="4114800" cy="32918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CONFIDENTIAL – HIGH IMPORTANCE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8983D2-A1D9-CE4A-9130-A1D0551236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28816"/>
            <a:ext cx="2895600" cy="329184"/>
          </a:xfrm>
          <a:prstGeom prst="rect">
            <a:avLst/>
          </a:prstGeom>
        </p:spPr>
        <p:txBody>
          <a:bodyPr/>
          <a:lstStyle/>
          <a:p>
            <a:fld id="{02B28685-4D0C-42D5-8013-B5904CD1FCBC}" type="datetime1">
              <a:rPr lang="en-US" smtClean="0"/>
              <a:pPr/>
              <a:t>4/29/2014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6528816"/>
            <a:ext cx="4114800" cy="32918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CONFIDENTIAL – HIGH IMPORTANCE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B026F-980C-0B4F-AA8A-CB63099F48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528816"/>
            <a:ext cx="2895600" cy="329184"/>
          </a:xfrm>
          <a:prstGeom prst="rect">
            <a:avLst/>
          </a:prstGeom>
        </p:spPr>
        <p:txBody>
          <a:bodyPr/>
          <a:lstStyle/>
          <a:p>
            <a:fld id="{FDF226C0-9885-4BA9-BBFA-A52CBFEBB775}" type="datetime1">
              <a:rPr lang="en-US" smtClean="0"/>
              <a:pPr/>
              <a:t>4/29/2014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29000" y="6528816"/>
            <a:ext cx="4114800" cy="32918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CONFIDENTIAL – HIGH IMPORTANCE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73F21-AFD1-D64B-BD1A-8AD9994624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28816"/>
            <a:ext cx="2895600" cy="329184"/>
          </a:xfrm>
          <a:prstGeom prst="rect">
            <a:avLst/>
          </a:prstGeom>
        </p:spPr>
        <p:txBody>
          <a:bodyPr/>
          <a:lstStyle/>
          <a:p>
            <a:fld id="{EBEE1B38-C5EB-4D66-9137-0AFE9CDEDE8F}" type="datetime1">
              <a:rPr lang="en-US" smtClean="0"/>
              <a:pPr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528816"/>
            <a:ext cx="4114800" cy="32918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CONFIDENTIAL – HIGH IMPORTANCE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00356E-0B7E-FB4F-B206-14A2F6C8EB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– HIGH IMPORTANCE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FDCD1-6CCB-124E-A9BD-121DFCA952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201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28816"/>
            <a:ext cx="2895600" cy="329184"/>
          </a:xfrm>
          <a:prstGeom prst="rect">
            <a:avLst/>
          </a:prstGeom>
        </p:spPr>
        <p:txBody>
          <a:bodyPr/>
          <a:lstStyle/>
          <a:p>
            <a:fld id="{327B613C-1AD7-49D3-885D-F654C5CDBAA6}" type="datetime1">
              <a:rPr lang="en-US" smtClean="0"/>
              <a:pPr/>
              <a:t>4/29/2014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528816"/>
            <a:ext cx="4114800" cy="32918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CONFIDENTIAL – HIGH IMPORTANCE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5864F5-7309-DB44-A371-F1B0AC5E15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8816"/>
            <a:ext cx="2895600" cy="329184"/>
          </a:xfrm>
          <a:prstGeom prst="rect">
            <a:avLst/>
          </a:prstGeom>
        </p:spPr>
        <p:txBody>
          <a:bodyPr/>
          <a:lstStyle/>
          <a:p>
            <a:fld id="{58FB4290-6522-4139-852E-05BD9E7F0D2E}" type="datetime1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528816"/>
            <a:ext cx="4114800" cy="32918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CONFIDENTIAL – HIGH IMPORTANCE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F9B1B6-A80E-6C4D-947B-7826A98876E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8816"/>
            <a:ext cx="2895600" cy="329184"/>
          </a:xfrm>
          <a:prstGeom prst="rect">
            <a:avLst/>
          </a:prstGeom>
        </p:spPr>
        <p:txBody>
          <a:bodyPr/>
          <a:lstStyle/>
          <a:p>
            <a:fld id="{AAB955F9-81EA-47C5-8059-9E5C2B437C70}" type="datetime1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528816"/>
            <a:ext cx="4114800" cy="32918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CONFIDENTIAL – HIGH IMPORTANCE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DED21F-73C9-2847-9CCD-83DF69B65C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– HIGH IMPORTANCE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FA84C-0F97-9045-ADF0-946007BAD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693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243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524000"/>
            <a:ext cx="39243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– HIGH IMPORTANCE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9CED7-D2B3-E744-BECD-36064BBB23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254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– HIGH IMPORTANCE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983D2-A1D9-CE4A-9130-A1D0551236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00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– HIGH IMPORTANCE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B026F-980C-0B4F-AA8A-CB63099F4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31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– HIGH IMPORTANCE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73F21-AFD1-D64B-BD1A-8AD9994624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78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– HIGH IMPORTANCE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0356E-0B7E-FB4F-B206-14A2F6C8E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198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– HIGH IMPORTANCE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864F5-7309-DB44-A371-F1B0AC5E1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612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76200"/>
            <a:ext cx="7086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Slide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01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Text</a:t>
            </a:r>
          </a:p>
          <a:p>
            <a:pPr lvl="1"/>
            <a:r>
              <a:rPr lang="en-US" altLang="ja-JP"/>
              <a:t>text</a:t>
            </a:r>
          </a:p>
          <a:p>
            <a:pPr lvl="2"/>
            <a:r>
              <a:rPr lang="en-US" altLang="ja-JP"/>
              <a:t>text</a:t>
            </a:r>
          </a:p>
          <a:p>
            <a:pPr lvl="3"/>
            <a:r>
              <a:rPr lang="en-US" altLang="ja-JP"/>
              <a:t>text</a:t>
            </a:r>
          </a:p>
        </p:txBody>
      </p:sp>
      <p:sp>
        <p:nvSpPr>
          <p:cNvPr id="8611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400800"/>
            <a:ext cx="449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mtClean="0"/>
            </a:lvl1pPr>
          </a:lstStyle>
          <a:p>
            <a:pPr>
              <a:defRPr/>
            </a:pPr>
            <a:r>
              <a:rPr lang="en-US"/>
              <a:t>CONFIDENTIAL – HIGH IMPORTANCE</a:t>
            </a:r>
          </a:p>
        </p:txBody>
      </p:sp>
      <p:sp>
        <p:nvSpPr>
          <p:cNvPr id="8611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48400" y="6400800"/>
            <a:ext cx="2743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6B6059D-7424-404E-A2E8-EB8DF69B8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0" name="Picture 13" descr="NECLA logo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150" y="76200"/>
            <a:ext cx="151765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rgbClr val="FF0000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rgbClr val="FF0000"/>
          </a:solidFill>
          <a:latin typeface="Tahoma" pitchFamily="34" charset="0"/>
          <a:ea typeface="ＭＳ Ｐゴシック" pitchFamily="50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rgbClr val="FF0000"/>
          </a:solidFill>
          <a:latin typeface="Tahoma" pitchFamily="34" charset="0"/>
          <a:ea typeface="ＭＳ Ｐゴシック" pitchFamily="50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rgbClr val="FF0000"/>
          </a:solidFill>
          <a:latin typeface="Tahoma" pitchFamily="34" charset="0"/>
          <a:ea typeface="ＭＳ Ｐゴシック" pitchFamily="50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rgbClr val="FF0000"/>
          </a:solidFill>
          <a:latin typeface="Tahoma" pitchFamily="34" charset="0"/>
          <a:ea typeface="ＭＳ Ｐゴシック" pitchFamily="50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800" b="1">
          <a:solidFill>
            <a:srgbClr val="FF0000"/>
          </a:solidFill>
          <a:latin typeface="Tahom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800" b="1">
          <a:solidFill>
            <a:srgbClr val="FF0000"/>
          </a:solidFill>
          <a:latin typeface="Tahom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800" b="1">
          <a:solidFill>
            <a:srgbClr val="FF0000"/>
          </a:solidFill>
          <a:latin typeface="Tahom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800" b="1">
          <a:solidFill>
            <a:srgbClr val="FF0000"/>
          </a:solidFill>
          <a:latin typeface="Tahoma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20000"/>
        <a:buFont typeface="Wingdings" charset="0"/>
        <a:buChar char="§"/>
        <a:defRPr kumimoji="1" sz="2400">
          <a:solidFill>
            <a:srgbClr val="333399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rgbClr val="333399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»"/>
        <a:defRPr kumimoji="1" sz="1600">
          <a:solidFill>
            <a:srgbClr val="333399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>
          <a:solidFill>
            <a:srgbClr val="333399"/>
          </a:solidFill>
          <a:latin typeface="+mj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rgbClr val="333399"/>
          </a:solidFill>
          <a:latin typeface="+mj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rgbClr val="333399"/>
          </a:solidFill>
          <a:latin typeface="+mj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rgbClr val="333399"/>
          </a:solidFill>
          <a:latin typeface="+mj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rgbClr val="333399"/>
          </a:solidFill>
          <a:latin typeface="+mj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49224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528816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6B6059D-7424-404E-A2E8-EB8DF69B83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524000"/>
            <a:ext cx="8077200" cy="1524000"/>
          </a:xfrm>
          <a:noFill/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2800" b="1" dirty="0" err="1" smtClean="0">
                <a:latin typeface="Tahoma" charset="0"/>
                <a:ea typeface="ＭＳ Ｐゴシック" charset="0"/>
              </a:rPr>
              <a:t>Uscope</a:t>
            </a:r>
            <a:r>
              <a:rPr lang="en-US" altLang="ja-JP" sz="2800" b="1" dirty="0" smtClean="0">
                <a:latin typeface="Tahoma" charset="0"/>
                <a:ea typeface="ＭＳ Ｐゴシック" charset="0"/>
              </a:rPr>
              <a:t>: A scalable Unified tracer </a:t>
            </a:r>
            <a:br>
              <a:rPr lang="en-US" altLang="ja-JP" sz="2800" b="1" dirty="0" smtClean="0">
                <a:latin typeface="Tahoma" charset="0"/>
                <a:ea typeface="ＭＳ Ｐゴシック" charset="0"/>
              </a:rPr>
            </a:br>
            <a:r>
              <a:rPr lang="en-US" altLang="ja-JP" sz="2800" b="1" dirty="0" smtClean="0">
                <a:latin typeface="Tahoma" charset="0"/>
                <a:ea typeface="ＭＳ Ｐゴシック" charset="0"/>
              </a:rPr>
              <a:t>from kernel to user space</a:t>
            </a:r>
            <a:endParaRPr lang="en-US" sz="2800" b="1" dirty="0">
              <a:latin typeface="Tahoma" charset="0"/>
              <a:ea typeface="ＭＳ Ｐゴシック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8077200" cy="2057400"/>
          </a:xfrm>
        </p:spPr>
        <p:txBody>
          <a:bodyPr>
            <a:normAutofit lnSpcReduction="10000"/>
          </a:bodyPr>
          <a:lstStyle/>
          <a:p>
            <a:pPr algn="ctr"/>
            <a:endParaRPr lang="en-US" altLang="ja-JP" sz="2400" dirty="0">
              <a:latin typeface="Tahoma" charset="0"/>
            </a:endParaRPr>
          </a:p>
          <a:p>
            <a:pPr algn="ctr"/>
            <a:r>
              <a:rPr lang="en-US" sz="2400" b="1" dirty="0" smtClean="0">
                <a:latin typeface="Tahoma" charset="0"/>
              </a:rPr>
              <a:t>Junghwan </a:t>
            </a:r>
            <a:r>
              <a:rPr lang="en-US" sz="2400" b="1" dirty="0">
                <a:latin typeface="Tahoma" charset="0"/>
              </a:rPr>
              <a:t>Rhee</a:t>
            </a:r>
            <a:r>
              <a:rPr lang="en-US" sz="2400" dirty="0">
                <a:latin typeface="Tahoma" charset="0"/>
              </a:rPr>
              <a:t>, Hui Zhang, Nipun </a:t>
            </a:r>
            <a:r>
              <a:rPr lang="en-US" sz="2400" dirty="0" smtClean="0">
                <a:latin typeface="Tahoma" charset="0"/>
              </a:rPr>
              <a:t>Arora, </a:t>
            </a:r>
          </a:p>
          <a:p>
            <a:pPr algn="ctr"/>
            <a:r>
              <a:rPr lang="en-US" sz="2400" dirty="0" smtClean="0">
                <a:latin typeface="Tahoma" charset="0"/>
              </a:rPr>
              <a:t>Guofei Jiang, Kenji Yoshihira</a:t>
            </a:r>
          </a:p>
          <a:p>
            <a:pPr algn="ctr"/>
            <a:endParaRPr lang="en-US" sz="2400" dirty="0">
              <a:latin typeface="Tahoma" charset="0"/>
            </a:endParaRPr>
          </a:p>
          <a:p>
            <a:pPr algn="ctr"/>
            <a:r>
              <a:rPr lang="en-US" sz="2400" dirty="0" smtClean="0">
                <a:latin typeface="Tahoma" charset="0"/>
              </a:rPr>
              <a:t>NEC Laboratories America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576637" y="5723131"/>
            <a:ext cx="1990725" cy="745738"/>
            <a:chOff x="2581275" y="5655062"/>
            <a:chExt cx="1990725" cy="745738"/>
          </a:xfrm>
        </p:grpSpPr>
        <p:sp>
          <p:nvSpPr>
            <p:cNvPr id="15366" name="Text Box 9"/>
            <p:cNvSpPr txBox="1">
              <a:spLocks noChangeArrowheads="1"/>
            </p:cNvSpPr>
            <p:nvPr/>
          </p:nvSpPr>
          <p:spPr bwMode="auto">
            <a:xfrm>
              <a:off x="2810875" y="6096000"/>
              <a:ext cx="167322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dirty="0">
                  <a:solidFill>
                    <a:srgbClr val="333399"/>
                  </a:solidFill>
                </a:rPr>
                <a:t>www.nec-labs.com</a:t>
              </a:r>
            </a:p>
          </p:txBody>
        </p:sp>
        <p:pic>
          <p:nvPicPr>
            <p:cNvPr id="15367" name="Picture 10" descr="NECLA logo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1275" y="5655062"/>
              <a:ext cx="1990725" cy="566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Per-Application Tracing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14800"/>
            <a:ext cx="8229600" cy="2286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This diagram shows the logic how </a:t>
            </a:r>
            <a:r>
              <a:rPr lang="en-US" dirty="0" err="1" smtClean="0"/>
              <a:t>Uscope</a:t>
            </a:r>
            <a:r>
              <a:rPr lang="en-US" dirty="0" smtClean="0"/>
              <a:t> performs per-application tracing and systematic tracking of dynamic processes.</a:t>
            </a:r>
          </a:p>
          <a:p>
            <a:r>
              <a:rPr lang="en-US" dirty="0" smtClean="0"/>
              <a:t>Trace map maintains the sets of processes (1) </a:t>
            </a:r>
            <a:r>
              <a:rPr lang="en-US" b="1" dirty="0" smtClean="0">
                <a:solidFill>
                  <a:srgbClr val="0070C0"/>
                </a:solidFill>
              </a:rPr>
              <a:t>unknown</a:t>
            </a:r>
            <a:r>
              <a:rPr lang="en-US" dirty="0" smtClean="0"/>
              <a:t>, (2) </a:t>
            </a:r>
            <a:r>
              <a:rPr lang="en-US" b="1" dirty="0" smtClean="0">
                <a:solidFill>
                  <a:srgbClr val="00B050"/>
                </a:solidFill>
              </a:rPr>
              <a:t>to trace</a:t>
            </a:r>
            <a:r>
              <a:rPr lang="en-US" dirty="0" smtClean="0"/>
              <a:t>, and (3) </a:t>
            </a:r>
            <a:r>
              <a:rPr lang="en-US" b="1" dirty="0" smtClean="0">
                <a:solidFill>
                  <a:srgbClr val="FF0000"/>
                </a:solidFill>
              </a:rPr>
              <a:t>not to trace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Kernel events making dynamic changes of processes (e.g., fork, exit, </a:t>
            </a:r>
            <a:r>
              <a:rPr lang="en-US" dirty="0" err="1" smtClean="0"/>
              <a:t>execve</a:t>
            </a:r>
            <a:r>
              <a:rPr lang="en-US" dirty="0" smtClean="0"/>
              <a:t>) trigger corresponding changes on the trace map.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EFDCD1-6CCB-124E-A9BD-121DFCA9524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1609337" y="1623446"/>
            <a:ext cx="4229203" cy="2216677"/>
            <a:chOff x="1609337" y="1623446"/>
            <a:chExt cx="4229203" cy="2216677"/>
          </a:xfrm>
        </p:grpSpPr>
        <p:grpSp>
          <p:nvGrpSpPr>
            <p:cNvPr id="81" name="Group 80"/>
            <p:cNvGrpSpPr/>
            <p:nvPr/>
          </p:nvGrpSpPr>
          <p:grpSpPr>
            <a:xfrm>
              <a:off x="1677787" y="2199620"/>
              <a:ext cx="1495381" cy="1600200"/>
              <a:chOff x="5105400" y="1676400"/>
              <a:chExt cx="904672" cy="1600200"/>
            </a:xfrm>
          </p:grpSpPr>
          <p:sp>
            <p:nvSpPr>
              <p:cNvPr id="82" name="Rectangle 81"/>
              <p:cNvSpPr/>
              <p:nvPr/>
            </p:nvSpPr>
            <p:spPr>
              <a:xfrm>
                <a:off x="5105400" y="1676400"/>
                <a:ext cx="904672" cy="1600200"/>
              </a:xfrm>
              <a:prstGeom prst="rect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5105400" y="1905000"/>
                <a:ext cx="904672" cy="228600"/>
              </a:xfrm>
              <a:prstGeom prst="rect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5105400" y="2362200"/>
                <a:ext cx="904672" cy="228600"/>
              </a:xfrm>
              <a:prstGeom prst="rect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5105400" y="2819400"/>
                <a:ext cx="904672" cy="228600"/>
              </a:xfrm>
              <a:prstGeom prst="rect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cxnSp>
          <p:nvCxnSpPr>
            <p:cNvPr id="86" name="Straight Connector 85"/>
            <p:cNvCxnSpPr/>
            <p:nvPr/>
          </p:nvCxnSpPr>
          <p:spPr>
            <a:xfrm>
              <a:off x="2066537" y="219962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>
            <a:xfrm>
              <a:off x="2666568" y="219962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88" name="TextBox 87"/>
            <p:cNvSpPr txBox="1"/>
            <p:nvPr/>
          </p:nvSpPr>
          <p:spPr>
            <a:xfrm>
              <a:off x="1647393" y="2161520"/>
              <a:ext cx="4331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</a:rPr>
                <a:t>PID</a:t>
              </a:r>
              <a:endParaRPr kumimoji="0" lang="en-US" sz="1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081036" y="2161520"/>
              <a:ext cx="6190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</a:rPr>
                <a:t>Name</a:t>
              </a:r>
              <a:endParaRPr kumimoji="0" lang="en-US" sz="1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2638038" y="2161520"/>
              <a:ext cx="46281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</a:rPr>
                <a:t>PTR</a:t>
              </a:r>
              <a:endParaRPr kumimoji="0" lang="en-US" sz="1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718786" y="3532346"/>
              <a:ext cx="3080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</a:rPr>
                <a:t>…</a:t>
              </a:r>
              <a:endParaRPr kumimoji="0" lang="en-US" sz="1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1723593" y="2399645"/>
              <a:ext cx="30008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200" dirty="0" smtClean="0">
                  <a:solidFill>
                    <a:prstClr val="black"/>
                  </a:solidFill>
                  <a:latin typeface="Calibri"/>
                </a:rPr>
                <a:t>…</a:t>
              </a:r>
              <a:endParaRPr kumimoji="0" lang="en-US" sz="12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1911453" y="1650722"/>
              <a:ext cx="6122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b="1" dirty="0" smtClean="0">
                  <a:solidFill>
                    <a:prstClr val="black"/>
                  </a:solidFill>
                  <a:latin typeface="Calibri"/>
                </a:rPr>
                <a:t>Trace </a:t>
              </a:r>
            </a:p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b="1" dirty="0" smtClean="0">
                  <a:solidFill>
                    <a:prstClr val="black"/>
                  </a:solidFill>
                  <a:latin typeface="Calibri"/>
                </a:rPr>
                <a:t>Map</a:t>
              </a:r>
              <a:endParaRPr kumimoji="0" lang="en-US" sz="1400" b="1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137" name="Elbow Connector 136"/>
            <p:cNvCxnSpPr>
              <a:stCxn id="79" idx="2"/>
              <a:endCxn id="88" idx="0"/>
            </p:cNvCxnSpPr>
            <p:nvPr/>
          </p:nvCxnSpPr>
          <p:spPr>
            <a:xfrm rot="5400000">
              <a:off x="3582213" y="-94807"/>
              <a:ext cx="538073" cy="3974580"/>
            </a:xfrm>
            <a:prstGeom prst="bentConnector3">
              <a:avLst>
                <a:gd name="adj1" fmla="val 50000"/>
              </a:avLst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38" name="Oval 137"/>
            <p:cNvSpPr/>
            <p:nvPr/>
          </p:nvSpPr>
          <p:spPr>
            <a:xfrm>
              <a:off x="1609337" y="1894820"/>
              <a:ext cx="228600" cy="228600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3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885938" y="1166247"/>
            <a:ext cx="1523999" cy="457200"/>
            <a:chOff x="4885938" y="2350324"/>
            <a:chExt cx="1523999" cy="457200"/>
          </a:xfrm>
        </p:grpSpPr>
        <p:sp>
          <p:nvSpPr>
            <p:cNvPr id="79" name="Rectangle 78"/>
            <p:cNvSpPr/>
            <p:nvPr/>
          </p:nvSpPr>
          <p:spPr>
            <a:xfrm>
              <a:off x="5267140" y="2350324"/>
              <a:ext cx="1142797" cy="457200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Get the current PID</a:t>
              </a:r>
            </a:p>
          </p:txBody>
        </p:sp>
        <p:cxnSp>
          <p:nvCxnSpPr>
            <p:cNvPr id="80" name="Straight Arrow Connector 79"/>
            <p:cNvCxnSpPr>
              <a:stCxn id="78" idx="3"/>
              <a:endCxn id="79" idx="1"/>
            </p:cNvCxnSpPr>
            <p:nvPr/>
          </p:nvCxnSpPr>
          <p:spPr>
            <a:xfrm>
              <a:off x="4885938" y="2578924"/>
              <a:ext cx="381202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39" name="Oval 138"/>
            <p:cNvSpPr/>
            <p:nvPr/>
          </p:nvSpPr>
          <p:spPr>
            <a:xfrm>
              <a:off x="5290184" y="2362101"/>
              <a:ext cx="228600" cy="228600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2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148000" y="1166247"/>
            <a:ext cx="1737938" cy="457200"/>
            <a:chOff x="3148000" y="2350324"/>
            <a:chExt cx="1737938" cy="457200"/>
          </a:xfrm>
        </p:grpSpPr>
        <p:sp>
          <p:nvSpPr>
            <p:cNvPr id="78" name="Rectangle 77"/>
            <p:cNvSpPr/>
            <p:nvPr/>
          </p:nvSpPr>
          <p:spPr>
            <a:xfrm>
              <a:off x="3308985" y="2350324"/>
              <a:ext cx="1576953" cy="457200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Is it a Kernel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Tracing Target?</a:t>
              </a:r>
            </a:p>
          </p:txBody>
        </p:sp>
        <p:cxnSp>
          <p:nvCxnSpPr>
            <p:cNvPr id="126" name="Straight Arrow Connector 125"/>
            <p:cNvCxnSpPr>
              <a:stCxn id="127" idx="3"/>
              <a:endCxn id="78" idx="1"/>
            </p:cNvCxnSpPr>
            <p:nvPr/>
          </p:nvCxnSpPr>
          <p:spPr>
            <a:xfrm flipV="1">
              <a:off x="3148000" y="2578924"/>
              <a:ext cx="160985" cy="9763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40" name="Oval 139"/>
            <p:cNvSpPr/>
            <p:nvPr/>
          </p:nvSpPr>
          <p:spPr>
            <a:xfrm>
              <a:off x="3315443" y="2362101"/>
              <a:ext cx="228600" cy="228600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1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173168" y="3342620"/>
            <a:ext cx="1331769" cy="457200"/>
            <a:chOff x="3173168" y="4526697"/>
            <a:chExt cx="1331769" cy="457200"/>
          </a:xfrm>
        </p:grpSpPr>
        <p:cxnSp>
          <p:nvCxnSpPr>
            <p:cNvPr id="113" name="Elbow Connector 112"/>
            <p:cNvCxnSpPr>
              <a:stCxn id="85" idx="3"/>
              <a:endCxn id="128" idx="1"/>
            </p:cNvCxnSpPr>
            <p:nvPr/>
          </p:nvCxnSpPr>
          <p:spPr>
            <a:xfrm>
              <a:off x="3173168" y="4564797"/>
              <a:ext cx="378457" cy="190500"/>
            </a:xfrm>
            <a:prstGeom prst="bentConnector3">
              <a:avLst>
                <a:gd name="adj1" fmla="val 50000"/>
              </a:avLst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28" name="Rectangle 127"/>
            <p:cNvSpPr/>
            <p:nvPr/>
          </p:nvSpPr>
          <p:spPr>
            <a:xfrm>
              <a:off x="3551625" y="4526697"/>
              <a:ext cx="953312" cy="457200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Set up CRLT/PTR</a:t>
              </a:r>
            </a:p>
          </p:txBody>
        </p:sp>
        <p:cxnSp>
          <p:nvCxnSpPr>
            <p:cNvPr id="129" name="Straight Arrow Connector 128"/>
            <p:cNvCxnSpPr/>
            <p:nvPr/>
          </p:nvCxnSpPr>
          <p:spPr>
            <a:xfrm flipH="1">
              <a:off x="3209537" y="4831497"/>
              <a:ext cx="342088" cy="0"/>
            </a:xfrm>
            <a:prstGeom prst="straightConnector1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ysDot"/>
              <a:headEnd type="none" w="med" len="med"/>
              <a:tailEnd type="triangle" w="med" len="med"/>
            </a:ln>
            <a:effectLst/>
          </p:spPr>
        </p:cxnSp>
        <p:sp>
          <p:nvSpPr>
            <p:cNvPr id="141" name="Oval 140"/>
            <p:cNvSpPr/>
            <p:nvPr/>
          </p:nvSpPr>
          <p:spPr>
            <a:xfrm>
              <a:off x="3556952" y="4526697"/>
              <a:ext cx="228600" cy="228600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4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586159" y="1740827"/>
            <a:ext cx="3886200" cy="1951896"/>
            <a:chOff x="5190737" y="650694"/>
            <a:chExt cx="3886200" cy="1951896"/>
          </a:xfrm>
        </p:grpSpPr>
        <p:cxnSp>
          <p:nvCxnSpPr>
            <p:cNvPr id="76" name="Straight Arrow Connector 75"/>
            <p:cNvCxnSpPr>
              <a:stCxn id="133" idx="6"/>
              <a:endCxn id="109" idx="2"/>
            </p:cNvCxnSpPr>
            <p:nvPr/>
          </p:nvCxnSpPr>
          <p:spPr>
            <a:xfrm flipV="1">
              <a:off x="7505109" y="1506606"/>
              <a:ext cx="1057884" cy="389916"/>
            </a:xfrm>
            <a:prstGeom prst="straightConnector1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ysDot"/>
              <a:headEnd type="none" w="med" len="med"/>
              <a:tailEnd type="triangle" w="med" len="med"/>
            </a:ln>
            <a:effectLst/>
          </p:spPr>
        </p:cxnSp>
        <p:sp>
          <p:nvSpPr>
            <p:cNvPr id="77" name="TextBox 76"/>
            <p:cNvSpPr txBox="1"/>
            <p:nvPr/>
          </p:nvSpPr>
          <p:spPr>
            <a:xfrm>
              <a:off x="7009809" y="1457966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</a:rPr>
                <a:t>exit</a:t>
              </a:r>
              <a:endParaRPr kumimoji="0" lang="en-US" sz="1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5876537" y="973206"/>
              <a:ext cx="953312" cy="533400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Add a new process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6990353" y="973206"/>
              <a:ext cx="914400" cy="533400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Remove a process</a:t>
              </a: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8049049" y="973206"/>
              <a:ext cx="1027888" cy="533400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Invalidate CRLT</a:t>
              </a:r>
            </a:p>
          </p:txBody>
        </p:sp>
        <p:cxnSp>
          <p:nvCxnSpPr>
            <p:cNvPr id="114" name="Straight Arrow Connector 113"/>
            <p:cNvCxnSpPr>
              <a:stCxn id="131" idx="0"/>
              <a:endCxn id="109" idx="2"/>
            </p:cNvCxnSpPr>
            <p:nvPr/>
          </p:nvCxnSpPr>
          <p:spPr>
            <a:xfrm flipV="1">
              <a:off x="7438637" y="1506606"/>
              <a:ext cx="1124356" cy="867384"/>
            </a:xfrm>
            <a:prstGeom prst="straightConnector1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ysDot"/>
              <a:headEnd type="none" w="med" len="med"/>
              <a:tailEnd type="triangle" w="med" len="med"/>
            </a:ln>
            <a:effectLst/>
          </p:spPr>
        </p:cxnSp>
        <p:cxnSp>
          <p:nvCxnSpPr>
            <p:cNvPr id="116" name="Straight Arrow Connector 115"/>
            <p:cNvCxnSpPr>
              <a:stCxn id="133" idx="2"/>
            </p:cNvCxnSpPr>
            <p:nvPr/>
          </p:nvCxnSpPr>
          <p:spPr>
            <a:xfrm flipH="1" flipV="1">
              <a:off x="6790937" y="1553622"/>
              <a:ext cx="485572" cy="342900"/>
            </a:xfrm>
            <a:prstGeom prst="straightConnector1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ysDot"/>
              <a:headEnd type="none" w="med" len="med"/>
              <a:tailEnd type="triangle" w="med" len="med"/>
            </a:ln>
            <a:effectLst/>
          </p:spPr>
        </p:cxnSp>
        <p:sp>
          <p:nvSpPr>
            <p:cNvPr id="117" name="TextBox 116"/>
            <p:cNvSpPr txBox="1"/>
            <p:nvPr/>
          </p:nvSpPr>
          <p:spPr>
            <a:xfrm>
              <a:off x="6562337" y="1626845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</a:rPr>
                <a:t>fork</a:t>
              </a:r>
              <a:endParaRPr kumimoji="0" lang="en-US" sz="1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7476737" y="1474445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</a:rPr>
                <a:t>execve</a:t>
              </a:r>
              <a:endParaRPr kumimoji="0" lang="en-US" sz="1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7476737" y="2160245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</a:rPr>
                <a:t>execve</a:t>
              </a:r>
              <a:endParaRPr kumimoji="0" lang="en-US" sz="1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0" name="Freeform 119"/>
            <p:cNvSpPr/>
            <p:nvPr/>
          </p:nvSpPr>
          <p:spPr>
            <a:xfrm>
              <a:off x="5419337" y="820806"/>
              <a:ext cx="914400" cy="304800"/>
            </a:xfrm>
            <a:custGeom>
              <a:avLst/>
              <a:gdLst>
                <a:gd name="connsiteX0" fmla="*/ 1123950 w 1130300"/>
                <a:gd name="connsiteY0" fmla="*/ 193675 h 355600"/>
                <a:gd name="connsiteX1" fmla="*/ 981075 w 1130300"/>
                <a:gd name="connsiteY1" fmla="*/ 50800 h 355600"/>
                <a:gd name="connsiteX2" fmla="*/ 228600 w 1130300"/>
                <a:gd name="connsiteY2" fmla="*/ 50800 h 355600"/>
                <a:gd name="connsiteX3" fmla="*/ 0 w 1130300"/>
                <a:gd name="connsiteY3" fmla="*/ 355600 h 35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0300" h="355600">
                  <a:moveTo>
                    <a:pt x="1123950" y="193675"/>
                  </a:moveTo>
                  <a:cubicBezTo>
                    <a:pt x="1127125" y="134143"/>
                    <a:pt x="1130300" y="74612"/>
                    <a:pt x="981075" y="50800"/>
                  </a:cubicBezTo>
                  <a:cubicBezTo>
                    <a:pt x="831850" y="26988"/>
                    <a:pt x="392113" y="0"/>
                    <a:pt x="228600" y="50800"/>
                  </a:cubicBezTo>
                  <a:cubicBezTo>
                    <a:pt x="65088" y="101600"/>
                    <a:pt x="34925" y="306388"/>
                    <a:pt x="0" y="355600"/>
                  </a:cubicBezTo>
                </a:path>
              </a:pathLst>
            </a:custGeom>
            <a:noFill/>
            <a:ln w="28575" cap="flat" cmpd="sng" algn="ctr">
              <a:solidFill>
                <a:sysClr val="windowText" lastClr="000000"/>
              </a:solidFill>
              <a:prstDash val="sysDot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5343137" y="715422"/>
              <a:ext cx="1905000" cy="361950"/>
            </a:xfrm>
            <a:custGeom>
              <a:avLst/>
              <a:gdLst>
                <a:gd name="connsiteX0" fmla="*/ 2174875 w 2174875"/>
                <a:gd name="connsiteY0" fmla="*/ 342900 h 485775"/>
                <a:gd name="connsiteX1" fmla="*/ 1622425 w 2174875"/>
                <a:gd name="connsiteY1" fmla="*/ 85725 h 485775"/>
                <a:gd name="connsiteX2" fmla="*/ 269875 w 2174875"/>
                <a:gd name="connsiteY2" fmla="*/ 66675 h 485775"/>
                <a:gd name="connsiteX3" fmla="*/ 3175 w 2174875"/>
                <a:gd name="connsiteY3" fmla="*/ 485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74875" h="485775">
                  <a:moveTo>
                    <a:pt x="2174875" y="342900"/>
                  </a:moveTo>
                  <a:cubicBezTo>
                    <a:pt x="2057400" y="237331"/>
                    <a:pt x="1939925" y="131763"/>
                    <a:pt x="1622425" y="85725"/>
                  </a:cubicBezTo>
                  <a:cubicBezTo>
                    <a:pt x="1304925" y="39688"/>
                    <a:pt x="539750" y="0"/>
                    <a:pt x="269875" y="66675"/>
                  </a:cubicBezTo>
                  <a:cubicBezTo>
                    <a:pt x="0" y="133350"/>
                    <a:pt x="3175" y="485775"/>
                    <a:pt x="3175" y="485775"/>
                  </a:cubicBezTo>
                </a:path>
              </a:pathLst>
            </a:custGeom>
            <a:noFill/>
            <a:ln w="28575" cap="flat" cmpd="sng" algn="ctr">
              <a:solidFill>
                <a:sysClr val="windowText" lastClr="000000"/>
              </a:solidFill>
              <a:prstDash val="sysDot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22" name="Freeform 121"/>
            <p:cNvSpPr/>
            <p:nvPr/>
          </p:nvSpPr>
          <p:spPr>
            <a:xfrm>
              <a:off x="5190737" y="650694"/>
              <a:ext cx="3505200" cy="445728"/>
            </a:xfrm>
            <a:custGeom>
              <a:avLst/>
              <a:gdLst>
                <a:gd name="connsiteX0" fmla="*/ 800100 w 800100"/>
                <a:gd name="connsiteY0" fmla="*/ 276225 h 295275"/>
                <a:gd name="connsiteX1" fmla="*/ 600075 w 800100"/>
                <a:gd name="connsiteY1" fmla="*/ 66675 h 295275"/>
                <a:gd name="connsiteX2" fmla="*/ 190500 w 800100"/>
                <a:gd name="connsiteY2" fmla="*/ 38100 h 295275"/>
                <a:gd name="connsiteX3" fmla="*/ 0 w 800100"/>
                <a:gd name="connsiteY3" fmla="*/ 295275 h 295275"/>
                <a:gd name="connsiteX0" fmla="*/ 811212 w 811212"/>
                <a:gd name="connsiteY0" fmla="*/ 243284 h 262334"/>
                <a:gd name="connsiteX1" fmla="*/ 611187 w 811212"/>
                <a:gd name="connsiteY1" fmla="*/ 33734 h 262334"/>
                <a:gd name="connsiteX2" fmla="*/ 100012 w 811212"/>
                <a:gd name="connsiteY2" fmla="*/ 40878 h 262334"/>
                <a:gd name="connsiteX3" fmla="*/ 11112 w 811212"/>
                <a:gd name="connsiteY3" fmla="*/ 262334 h 262334"/>
                <a:gd name="connsiteX0" fmla="*/ 811213 w 811213"/>
                <a:gd name="connsiteY0" fmla="*/ 265112 h 431800"/>
                <a:gd name="connsiteX1" fmla="*/ 611188 w 811213"/>
                <a:gd name="connsiteY1" fmla="*/ 55562 h 431800"/>
                <a:gd name="connsiteX2" fmla="*/ 100013 w 811213"/>
                <a:gd name="connsiteY2" fmla="*/ 62706 h 431800"/>
                <a:gd name="connsiteX3" fmla="*/ 11113 w 811213"/>
                <a:gd name="connsiteY3" fmla="*/ 431800 h 431800"/>
                <a:gd name="connsiteX0" fmla="*/ 811213 w 811213"/>
                <a:gd name="connsiteY0" fmla="*/ 265112 h 431800"/>
                <a:gd name="connsiteX1" fmla="*/ 611188 w 811213"/>
                <a:gd name="connsiteY1" fmla="*/ 55562 h 431800"/>
                <a:gd name="connsiteX2" fmla="*/ 100013 w 811213"/>
                <a:gd name="connsiteY2" fmla="*/ 62706 h 431800"/>
                <a:gd name="connsiteX3" fmla="*/ 11113 w 811213"/>
                <a:gd name="connsiteY3" fmla="*/ 431800 h 431800"/>
                <a:gd name="connsiteX0" fmla="*/ 811213 w 811213"/>
                <a:gd name="connsiteY0" fmla="*/ 265112 h 431800"/>
                <a:gd name="connsiteX1" fmla="*/ 611188 w 811213"/>
                <a:gd name="connsiteY1" fmla="*/ 55562 h 431800"/>
                <a:gd name="connsiteX2" fmla="*/ 100013 w 811213"/>
                <a:gd name="connsiteY2" fmla="*/ 62706 h 431800"/>
                <a:gd name="connsiteX3" fmla="*/ 11113 w 811213"/>
                <a:gd name="connsiteY3" fmla="*/ 431800 h 43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1213" h="431800">
                  <a:moveTo>
                    <a:pt x="811213" y="265112"/>
                  </a:moveTo>
                  <a:cubicBezTo>
                    <a:pt x="762000" y="180181"/>
                    <a:pt x="729721" y="89296"/>
                    <a:pt x="611188" y="55562"/>
                  </a:cubicBezTo>
                  <a:cubicBezTo>
                    <a:pt x="492655" y="21828"/>
                    <a:pt x="200026" y="0"/>
                    <a:pt x="100013" y="62706"/>
                  </a:cubicBezTo>
                  <a:cubicBezTo>
                    <a:pt x="0" y="125412"/>
                    <a:pt x="6232" y="259438"/>
                    <a:pt x="11113" y="431800"/>
                  </a:cubicBezTo>
                </a:path>
              </a:pathLst>
            </a:custGeom>
            <a:noFill/>
            <a:ln w="28575" cap="flat" cmpd="sng" algn="ctr">
              <a:solidFill>
                <a:sysClr val="windowText" lastClr="000000"/>
              </a:solidFill>
              <a:prstDash val="sysDot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31" name="Oval 130"/>
            <p:cNvSpPr/>
            <p:nvPr/>
          </p:nvSpPr>
          <p:spPr>
            <a:xfrm>
              <a:off x="7324337" y="2373990"/>
              <a:ext cx="228600" cy="228600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33" name="Oval 132"/>
            <p:cNvSpPr/>
            <p:nvPr/>
          </p:nvSpPr>
          <p:spPr>
            <a:xfrm>
              <a:off x="7276509" y="1782222"/>
              <a:ext cx="228600" cy="228600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115" name="Straight Arrow Connector 114"/>
            <p:cNvCxnSpPr>
              <a:stCxn id="133" idx="0"/>
              <a:endCxn id="108" idx="2"/>
            </p:cNvCxnSpPr>
            <p:nvPr/>
          </p:nvCxnSpPr>
          <p:spPr>
            <a:xfrm flipV="1">
              <a:off x="7390809" y="1506606"/>
              <a:ext cx="56744" cy="275616"/>
            </a:xfrm>
            <a:prstGeom prst="straightConnector1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ysDot"/>
              <a:headEnd type="none" w="med" len="med"/>
              <a:tailEnd type="triangle" w="med" len="med"/>
            </a:ln>
            <a:effectLst/>
          </p:spPr>
        </p:cxnSp>
      </p:grpSp>
      <p:sp>
        <p:nvSpPr>
          <p:cNvPr id="127" name="TextBox 126"/>
          <p:cNvSpPr txBox="1"/>
          <p:nvPr/>
        </p:nvSpPr>
        <p:spPr>
          <a:xfrm>
            <a:off x="2495321" y="1143000"/>
            <a:ext cx="6526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1400" dirty="0" smtClean="0">
                <a:solidFill>
                  <a:prstClr val="black"/>
                </a:solidFill>
                <a:latin typeface="Calibri"/>
              </a:rPr>
              <a:t>Kernel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1400" dirty="0" smtClean="0">
                <a:solidFill>
                  <a:prstClr val="black"/>
                </a:solidFill>
                <a:latin typeface="Calibri"/>
              </a:rPr>
              <a:t>Event</a:t>
            </a:r>
            <a:endParaRPr kumimoji="0" lang="en-US" sz="1400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209537" y="1818620"/>
            <a:ext cx="4601758" cy="1987686"/>
            <a:chOff x="3209537" y="3002697"/>
            <a:chExt cx="4601758" cy="1987686"/>
          </a:xfrm>
        </p:grpSpPr>
        <p:sp>
          <p:nvSpPr>
            <p:cNvPr id="134" name="Freeform 133"/>
            <p:cNvSpPr/>
            <p:nvPr/>
          </p:nvSpPr>
          <p:spPr>
            <a:xfrm>
              <a:off x="3209537" y="3135643"/>
              <a:ext cx="3485474" cy="1854740"/>
            </a:xfrm>
            <a:custGeom>
              <a:avLst/>
              <a:gdLst>
                <a:gd name="connsiteX0" fmla="*/ 17833 w 3565186"/>
                <a:gd name="connsiteY0" fmla="*/ 61609 h 1857983"/>
                <a:gd name="connsiteX1" fmla="*/ 825229 w 3565186"/>
                <a:gd name="connsiteY1" fmla="*/ 22698 h 1857983"/>
                <a:gd name="connsiteX2" fmla="*/ 2050914 w 3565186"/>
                <a:gd name="connsiteY2" fmla="*/ 3243 h 1857983"/>
                <a:gd name="connsiteX3" fmla="*/ 3169595 w 3565186"/>
                <a:gd name="connsiteY3" fmla="*/ 12970 h 1857983"/>
                <a:gd name="connsiteX4" fmla="*/ 3471153 w 3565186"/>
                <a:gd name="connsiteY4" fmla="*/ 51881 h 1857983"/>
                <a:gd name="connsiteX5" fmla="*/ 3558701 w 3565186"/>
                <a:gd name="connsiteY5" fmla="*/ 295072 h 1857983"/>
                <a:gd name="connsiteX6" fmla="*/ 3510063 w 3565186"/>
                <a:gd name="connsiteY6" fmla="*/ 684179 h 1857983"/>
                <a:gd name="connsiteX7" fmla="*/ 3354421 w 3565186"/>
                <a:gd name="connsiteY7" fmla="*/ 771728 h 1857983"/>
                <a:gd name="connsiteX8" fmla="*/ 2615118 w 3565186"/>
                <a:gd name="connsiteY8" fmla="*/ 791183 h 1857983"/>
                <a:gd name="connsiteX9" fmla="*/ 2109280 w 3565186"/>
                <a:gd name="connsiteY9" fmla="*/ 1034375 h 1857983"/>
                <a:gd name="connsiteX10" fmla="*/ 1973093 w 3565186"/>
                <a:gd name="connsiteY10" fmla="*/ 1715311 h 1857983"/>
                <a:gd name="connsiteX11" fmla="*/ 1690991 w 3565186"/>
                <a:gd name="connsiteY11" fmla="*/ 1851498 h 1857983"/>
                <a:gd name="connsiteX12" fmla="*/ 1525621 w 3565186"/>
                <a:gd name="connsiteY12" fmla="*/ 1676400 h 1857983"/>
                <a:gd name="connsiteX13" fmla="*/ 1554804 w 3565186"/>
                <a:gd name="connsiteY13" fmla="*/ 1219200 h 1857983"/>
                <a:gd name="connsiteX14" fmla="*/ 1253246 w 3565186"/>
                <a:gd name="connsiteY14" fmla="*/ 1034375 h 1857983"/>
                <a:gd name="connsiteX15" fmla="*/ 679314 w 3565186"/>
                <a:gd name="connsiteY15" fmla="*/ 1044102 h 1857983"/>
                <a:gd name="connsiteX16" fmla="*/ 134565 w 3565186"/>
                <a:gd name="connsiteY16" fmla="*/ 693907 h 1857983"/>
                <a:gd name="connsiteX17" fmla="*/ 8106 w 3565186"/>
                <a:gd name="connsiteY17" fmla="*/ 363166 h 1857983"/>
                <a:gd name="connsiteX18" fmla="*/ 85927 w 3565186"/>
                <a:gd name="connsiteY18" fmla="*/ 51881 h 1857983"/>
                <a:gd name="connsiteX19" fmla="*/ 299936 w 3565186"/>
                <a:gd name="connsiteY19" fmla="*/ 51881 h 1857983"/>
                <a:gd name="connsiteX0" fmla="*/ 17833 w 3565186"/>
                <a:gd name="connsiteY0" fmla="*/ 61609 h 1857983"/>
                <a:gd name="connsiteX1" fmla="*/ 390727 w 3565186"/>
                <a:gd name="connsiteY1" fmla="*/ 22698 h 1857983"/>
                <a:gd name="connsiteX2" fmla="*/ 825229 w 3565186"/>
                <a:gd name="connsiteY2" fmla="*/ 22698 h 1857983"/>
                <a:gd name="connsiteX3" fmla="*/ 2050914 w 3565186"/>
                <a:gd name="connsiteY3" fmla="*/ 3243 h 1857983"/>
                <a:gd name="connsiteX4" fmla="*/ 3169595 w 3565186"/>
                <a:gd name="connsiteY4" fmla="*/ 12970 h 1857983"/>
                <a:gd name="connsiteX5" fmla="*/ 3471153 w 3565186"/>
                <a:gd name="connsiteY5" fmla="*/ 51881 h 1857983"/>
                <a:gd name="connsiteX6" fmla="*/ 3558701 w 3565186"/>
                <a:gd name="connsiteY6" fmla="*/ 295072 h 1857983"/>
                <a:gd name="connsiteX7" fmla="*/ 3510063 w 3565186"/>
                <a:gd name="connsiteY7" fmla="*/ 684179 h 1857983"/>
                <a:gd name="connsiteX8" fmla="*/ 3354421 w 3565186"/>
                <a:gd name="connsiteY8" fmla="*/ 771728 h 1857983"/>
                <a:gd name="connsiteX9" fmla="*/ 2615118 w 3565186"/>
                <a:gd name="connsiteY9" fmla="*/ 791183 h 1857983"/>
                <a:gd name="connsiteX10" fmla="*/ 2109280 w 3565186"/>
                <a:gd name="connsiteY10" fmla="*/ 1034375 h 1857983"/>
                <a:gd name="connsiteX11" fmla="*/ 1973093 w 3565186"/>
                <a:gd name="connsiteY11" fmla="*/ 1715311 h 1857983"/>
                <a:gd name="connsiteX12" fmla="*/ 1690991 w 3565186"/>
                <a:gd name="connsiteY12" fmla="*/ 1851498 h 1857983"/>
                <a:gd name="connsiteX13" fmla="*/ 1525621 w 3565186"/>
                <a:gd name="connsiteY13" fmla="*/ 1676400 h 1857983"/>
                <a:gd name="connsiteX14" fmla="*/ 1554804 w 3565186"/>
                <a:gd name="connsiteY14" fmla="*/ 1219200 h 1857983"/>
                <a:gd name="connsiteX15" fmla="*/ 1253246 w 3565186"/>
                <a:gd name="connsiteY15" fmla="*/ 1034375 h 1857983"/>
                <a:gd name="connsiteX16" fmla="*/ 679314 w 3565186"/>
                <a:gd name="connsiteY16" fmla="*/ 1044102 h 1857983"/>
                <a:gd name="connsiteX17" fmla="*/ 134565 w 3565186"/>
                <a:gd name="connsiteY17" fmla="*/ 693907 h 1857983"/>
                <a:gd name="connsiteX18" fmla="*/ 8106 w 3565186"/>
                <a:gd name="connsiteY18" fmla="*/ 363166 h 1857983"/>
                <a:gd name="connsiteX19" fmla="*/ 85927 w 3565186"/>
                <a:gd name="connsiteY19" fmla="*/ 51881 h 1857983"/>
                <a:gd name="connsiteX20" fmla="*/ 299936 w 3565186"/>
                <a:gd name="connsiteY20" fmla="*/ 51881 h 1857983"/>
                <a:gd name="connsiteX0" fmla="*/ 17833 w 3565186"/>
                <a:gd name="connsiteY0" fmla="*/ 58366 h 1854740"/>
                <a:gd name="connsiteX1" fmla="*/ 390727 w 3565186"/>
                <a:gd name="connsiteY1" fmla="*/ 19455 h 1854740"/>
                <a:gd name="connsiteX2" fmla="*/ 825229 w 3565186"/>
                <a:gd name="connsiteY2" fmla="*/ 19455 h 1854740"/>
                <a:gd name="connsiteX3" fmla="*/ 2050914 w 3565186"/>
                <a:gd name="connsiteY3" fmla="*/ 0 h 1854740"/>
                <a:gd name="connsiteX4" fmla="*/ 3169595 w 3565186"/>
                <a:gd name="connsiteY4" fmla="*/ 9727 h 1854740"/>
                <a:gd name="connsiteX5" fmla="*/ 3471153 w 3565186"/>
                <a:gd name="connsiteY5" fmla="*/ 48638 h 1854740"/>
                <a:gd name="connsiteX6" fmla="*/ 3558701 w 3565186"/>
                <a:gd name="connsiteY6" fmla="*/ 291829 h 1854740"/>
                <a:gd name="connsiteX7" fmla="*/ 3510063 w 3565186"/>
                <a:gd name="connsiteY7" fmla="*/ 680936 h 1854740"/>
                <a:gd name="connsiteX8" fmla="*/ 3354421 w 3565186"/>
                <a:gd name="connsiteY8" fmla="*/ 768485 h 1854740"/>
                <a:gd name="connsiteX9" fmla="*/ 2615118 w 3565186"/>
                <a:gd name="connsiteY9" fmla="*/ 787940 h 1854740"/>
                <a:gd name="connsiteX10" fmla="*/ 2109280 w 3565186"/>
                <a:gd name="connsiteY10" fmla="*/ 1031132 h 1854740"/>
                <a:gd name="connsiteX11" fmla="*/ 1973093 w 3565186"/>
                <a:gd name="connsiteY11" fmla="*/ 1712068 h 1854740"/>
                <a:gd name="connsiteX12" fmla="*/ 1690991 w 3565186"/>
                <a:gd name="connsiteY12" fmla="*/ 1848255 h 1854740"/>
                <a:gd name="connsiteX13" fmla="*/ 1525621 w 3565186"/>
                <a:gd name="connsiteY13" fmla="*/ 1673157 h 1854740"/>
                <a:gd name="connsiteX14" fmla="*/ 1554804 w 3565186"/>
                <a:gd name="connsiteY14" fmla="*/ 1215957 h 1854740"/>
                <a:gd name="connsiteX15" fmla="*/ 1253246 w 3565186"/>
                <a:gd name="connsiteY15" fmla="*/ 1031132 h 1854740"/>
                <a:gd name="connsiteX16" fmla="*/ 679314 w 3565186"/>
                <a:gd name="connsiteY16" fmla="*/ 1040859 h 1854740"/>
                <a:gd name="connsiteX17" fmla="*/ 134565 w 3565186"/>
                <a:gd name="connsiteY17" fmla="*/ 690664 h 1854740"/>
                <a:gd name="connsiteX18" fmla="*/ 8106 w 3565186"/>
                <a:gd name="connsiteY18" fmla="*/ 359923 h 1854740"/>
                <a:gd name="connsiteX19" fmla="*/ 85927 w 3565186"/>
                <a:gd name="connsiteY19" fmla="*/ 48638 h 1854740"/>
                <a:gd name="connsiteX20" fmla="*/ 162127 w 3565186"/>
                <a:gd name="connsiteY20" fmla="*/ 95655 h 1854740"/>
                <a:gd name="connsiteX0" fmla="*/ 33776 w 3581129"/>
                <a:gd name="connsiteY0" fmla="*/ 58366 h 1854740"/>
                <a:gd name="connsiteX1" fmla="*/ 406670 w 3581129"/>
                <a:gd name="connsiteY1" fmla="*/ 19455 h 1854740"/>
                <a:gd name="connsiteX2" fmla="*/ 841172 w 3581129"/>
                <a:gd name="connsiteY2" fmla="*/ 19455 h 1854740"/>
                <a:gd name="connsiteX3" fmla="*/ 2066857 w 3581129"/>
                <a:gd name="connsiteY3" fmla="*/ 0 h 1854740"/>
                <a:gd name="connsiteX4" fmla="*/ 3185538 w 3581129"/>
                <a:gd name="connsiteY4" fmla="*/ 9727 h 1854740"/>
                <a:gd name="connsiteX5" fmla="*/ 3487096 w 3581129"/>
                <a:gd name="connsiteY5" fmla="*/ 48638 h 1854740"/>
                <a:gd name="connsiteX6" fmla="*/ 3574644 w 3581129"/>
                <a:gd name="connsiteY6" fmla="*/ 291829 h 1854740"/>
                <a:gd name="connsiteX7" fmla="*/ 3526006 w 3581129"/>
                <a:gd name="connsiteY7" fmla="*/ 680936 h 1854740"/>
                <a:gd name="connsiteX8" fmla="*/ 3370364 w 3581129"/>
                <a:gd name="connsiteY8" fmla="*/ 768485 h 1854740"/>
                <a:gd name="connsiteX9" fmla="*/ 2631061 w 3581129"/>
                <a:gd name="connsiteY9" fmla="*/ 787940 h 1854740"/>
                <a:gd name="connsiteX10" fmla="*/ 2125223 w 3581129"/>
                <a:gd name="connsiteY10" fmla="*/ 1031132 h 1854740"/>
                <a:gd name="connsiteX11" fmla="*/ 1989036 w 3581129"/>
                <a:gd name="connsiteY11" fmla="*/ 1712068 h 1854740"/>
                <a:gd name="connsiteX12" fmla="*/ 1706934 w 3581129"/>
                <a:gd name="connsiteY12" fmla="*/ 1848255 h 1854740"/>
                <a:gd name="connsiteX13" fmla="*/ 1541564 w 3581129"/>
                <a:gd name="connsiteY13" fmla="*/ 1673157 h 1854740"/>
                <a:gd name="connsiteX14" fmla="*/ 1570747 w 3581129"/>
                <a:gd name="connsiteY14" fmla="*/ 1215957 h 1854740"/>
                <a:gd name="connsiteX15" fmla="*/ 1269189 w 3581129"/>
                <a:gd name="connsiteY15" fmla="*/ 1031132 h 1854740"/>
                <a:gd name="connsiteX16" fmla="*/ 695257 w 3581129"/>
                <a:gd name="connsiteY16" fmla="*/ 1040859 h 1854740"/>
                <a:gd name="connsiteX17" fmla="*/ 150508 w 3581129"/>
                <a:gd name="connsiteY17" fmla="*/ 690664 h 1854740"/>
                <a:gd name="connsiteX18" fmla="*/ 24049 w 3581129"/>
                <a:gd name="connsiteY18" fmla="*/ 359923 h 1854740"/>
                <a:gd name="connsiteX19" fmla="*/ 25670 w 3581129"/>
                <a:gd name="connsiteY19" fmla="*/ 171854 h 1854740"/>
                <a:gd name="connsiteX20" fmla="*/ 178070 w 3581129"/>
                <a:gd name="connsiteY20" fmla="*/ 95655 h 1854740"/>
                <a:gd name="connsiteX0" fmla="*/ 33776 w 3581129"/>
                <a:gd name="connsiteY0" fmla="*/ 58366 h 1854740"/>
                <a:gd name="connsiteX1" fmla="*/ 178071 w 3581129"/>
                <a:gd name="connsiteY1" fmla="*/ 95654 h 1854740"/>
                <a:gd name="connsiteX2" fmla="*/ 406670 w 3581129"/>
                <a:gd name="connsiteY2" fmla="*/ 19455 h 1854740"/>
                <a:gd name="connsiteX3" fmla="*/ 841172 w 3581129"/>
                <a:gd name="connsiteY3" fmla="*/ 19455 h 1854740"/>
                <a:gd name="connsiteX4" fmla="*/ 2066857 w 3581129"/>
                <a:gd name="connsiteY4" fmla="*/ 0 h 1854740"/>
                <a:gd name="connsiteX5" fmla="*/ 3185538 w 3581129"/>
                <a:gd name="connsiteY5" fmla="*/ 9727 h 1854740"/>
                <a:gd name="connsiteX6" fmla="*/ 3487096 w 3581129"/>
                <a:gd name="connsiteY6" fmla="*/ 48638 h 1854740"/>
                <a:gd name="connsiteX7" fmla="*/ 3574644 w 3581129"/>
                <a:gd name="connsiteY7" fmla="*/ 291829 h 1854740"/>
                <a:gd name="connsiteX8" fmla="*/ 3526006 w 3581129"/>
                <a:gd name="connsiteY8" fmla="*/ 680936 h 1854740"/>
                <a:gd name="connsiteX9" fmla="*/ 3370364 w 3581129"/>
                <a:gd name="connsiteY9" fmla="*/ 768485 h 1854740"/>
                <a:gd name="connsiteX10" fmla="*/ 2631061 w 3581129"/>
                <a:gd name="connsiteY10" fmla="*/ 787940 h 1854740"/>
                <a:gd name="connsiteX11" fmla="*/ 2125223 w 3581129"/>
                <a:gd name="connsiteY11" fmla="*/ 1031132 h 1854740"/>
                <a:gd name="connsiteX12" fmla="*/ 1989036 w 3581129"/>
                <a:gd name="connsiteY12" fmla="*/ 1712068 h 1854740"/>
                <a:gd name="connsiteX13" fmla="*/ 1706934 w 3581129"/>
                <a:gd name="connsiteY13" fmla="*/ 1848255 h 1854740"/>
                <a:gd name="connsiteX14" fmla="*/ 1541564 w 3581129"/>
                <a:gd name="connsiteY14" fmla="*/ 1673157 h 1854740"/>
                <a:gd name="connsiteX15" fmla="*/ 1570747 w 3581129"/>
                <a:gd name="connsiteY15" fmla="*/ 1215957 h 1854740"/>
                <a:gd name="connsiteX16" fmla="*/ 1269189 w 3581129"/>
                <a:gd name="connsiteY16" fmla="*/ 1031132 h 1854740"/>
                <a:gd name="connsiteX17" fmla="*/ 695257 w 3581129"/>
                <a:gd name="connsiteY17" fmla="*/ 1040859 h 1854740"/>
                <a:gd name="connsiteX18" fmla="*/ 150508 w 3581129"/>
                <a:gd name="connsiteY18" fmla="*/ 690664 h 1854740"/>
                <a:gd name="connsiteX19" fmla="*/ 24049 w 3581129"/>
                <a:gd name="connsiteY19" fmla="*/ 359923 h 1854740"/>
                <a:gd name="connsiteX20" fmla="*/ 25670 w 3581129"/>
                <a:gd name="connsiteY20" fmla="*/ 171854 h 1854740"/>
                <a:gd name="connsiteX21" fmla="*/ 178070 w 3581129"/>
                <a:gd name="connsiteY21" fmla="*/ 95655 h 1854740"/>
                <a:gd name="connsiteX0" fmla="*/ 178071 w 3581129"/>
                <a:gd name="connsiteY0" fmla="*/ 95654 h 1854740"/>
                <a:gd name="connsiteX1" fmla="*/ 178071 w 3581129"/>
                <a:gd name="connsiteY1" fmla="*/ 95654 h 1854740"/>
                <a:gd name="connsiteX2" fmla="*/ 406670 w 3581129"/>
                <a:gd name="connsiteY2" fmla="*/ 19455 h 1854740"/>
                <a:gd name="connsiteX3" fmla="*/ 841172 w 3581129"/>
                <a:gd name="connsiteY3" fmla="*/ 19455 h 1854740"/>
                <a:gd name="connsiteX4" fmla="*/ 2066857 w 3581129"/>
                <a:gd name="connsiteY4" fmla="*/ 0 h 1854740"/>
                <a:gd name="connsiteX5" fmla="*/ 3185538 w 3581129"/>
                <a:gd name="connsiteY5" fmla="*/ 9727 h 1854740"/>
                <a:gd name="connsiteX6" fmla="*/ 3487096 w 3581129"/>
                <a:gd name="connsiteY6" fmla="*/ 48638 h 1854740"/>
                <a:gd name="connsiteX7" fmla="*/ 3574644 w 3581129"/>
                <a:gd name="connsiteY7" fmla="*/ 291829 h 1854740"/>
                <a:gd name="connsiteX8" fmla="*/ 3526006 w 3581129"/>
                <a:gd name="connsiteY8" fmla="*/ 680936 h 1854740"/>
                <a:gd name="connsiteX9" fmla="*/ 3370364 w 3581129"/>
                <a:gd name="connsiteY9" fmla="*/ 768485 h 1854740"/>
                <a:gd name="connsiteX10" fmla="*/ 2631061 w 3581129"/>
                <a:gd name="connsiteY10" fmla="*/ 787940 h 1854740"/>
                <a:gd name="connsiteX11" fmla="*/ 2125223 w 3581129"/>
                <a:gd name="connsiteY11" fmla="*/ 1031132 h 1854740"/>
                <a:gd name="connsiteX12" fmla="*/ 1989036 w 3581129"/>
                <a:gd name="connsiteY12" fmla="*/ 1712068 h 1854740"/>
                <a:gd name="connsiteX13" fmla="*/ 1706934 w 3581129"/>
                <a:gd name="connsiteY13" fmla="*/ 1848255 h 1854740"/>
                <a:gd name="connsiteX14" fmla="*/ 1541564 w 3581129"/>
                <a:gd name="connsiteY14" fmla="*/ 1673157 h 1854740"/>
                <a:gd name="connsiteX15" fmla="*/ 1570747 w 3581129"/>
                <a:gd name="connsiteY15" fmla="*/ 1215957 h 1854740"/>
                <a:gd name="connsiteX16" fmla="*/ 1269189 w 3581129"/>
                <a:gd name="connsiteY16" fmla="*/ 1031132 h 1854740"/>
                <a:gd name="connsiteX17" fmla="*/ 695257 w 3581129"/>
                <a:gd name="connsiteY17" fmla="*/ 1040859 h 1854740"/>
                <a:gd name="connsiteX18" fmla="*/ 150508 w 3581129"/>
                <a:gd name="connsiteY18" fmla="*/ 690664 h 1854740"/>
                <a:gd name="connsiteX19" fmla="*/ 24049 w 3581129"/>
                <a:gd name="connsiteY19" fmla="*/ 359923 h 1854740"/>
                <a:gd name="connsiteX20" fmla="*/ 25670 w 3581129"/>
                <a:gd name="connsiteY20" fmla="*/ 171854 h 1854740"/>
                <a:gd name="connsiteX21" fmla="*/ 178070 w 3581129"/>
                <a:gd name="connsiteY21" fmla="*/ 95655 h 1854740"/>
                <a:gd name="connsiteX0" fmla="*/ 178071 w 3581129"/>
                <a:gd name="connsiteY0" fmla="*/ 95654 h 1854740"/>
                <a:gd name="connsiteX1" fmla="*/ 178071 w 3581129"/>
                <a:gd name="connsiteY1" fmla="*/ 95654 h 1854740"/>
                <a:gd name="connsiteX2" fmla="*/ 406670 w 3581129"/>
                <a:gd name="connsiteY2" fmla="*/ 19455 h 1854740"/>
                <a:gd name="connsiteX3" fmla="*/ 841172 w 3581129"/>
                <a:gd name="connsiteY3" fmla="*/ 19455 h 1854740"/>
                <a:gd name="connsiteX4" fmla="*/ 2066857 w 3581129"/>
                <a:gd name="connsiteY4" fmla="*/ 0 h 1854740"/>
                <a:gd name="connsiteX5" fmla="*/ 3185538 w 3581129"/>
                <a:gd name="connsiteY5" fmla="*/ 9727 h 1854740"/>
                <a:gd name="connsiteX6" fmla="*/ 3487096 w 3581129"/>
                <a:gd name="connsiteY6" fmla="*/ 48638 h 1854740"/>
                <a:gd name="connsiteX7" fmla="*/ 3574644 w 3581129"/>
                <a:gd name="connsiteY7" fmla="*/ 291829 h 1854740"/>
                <a:gd name="connsiteX8" fmla="*/ 3526006 w 3581129"/>
                <a:gd name="connsiteY8" fmla="*/ 680936 h 1854740"/>
                <a:gd name="connsiteX9" fmla="*/ 3370364 w 3581129"/>
                <a:gd name="connsiteY9" fmla="*/ 768485 h 1854740"/>
                <a:gd name="connsiteX10" fmla="*/ 2631061 w 3581129"/>
                <a:gd name="connsiteY10" fmla="*/ 787940 h 1854740"/>
                <a:gd name="connsiteX11" fmla="*/ 2125223 w 3581129"/>
                <a:gd name="connsiteY11" fmla="*/ 1031132 h 1854740"/>
                <a:gd name="connsiteX12" fmla="*/ 1989036 w 3581129"/>
                <a:gd name="connsiteY12" fmla="*/ 1712068 h 1854740"/>
                <a:gd name="connsiteX13" fmla="*/ 1706934 w 3581129"/>
                <a:gd name="connsiteY13" fmla="*/ 1848255 h 1854740"/>
                <a:gd name="connsiteX14" fmla="*/ 1541564 w 3581129"/>
                <a:gd name="connsiteY14" fmla="*/ 1673157 h 1854740"/>
                <a:gd name="connsiteX15" fmla="*/ 1570747 w 3581129"/>
                <a:gd name="connsiteY15" fmla="*/ 1215957 h 1854740"/>
                <a:gd name="connsiteX16" fmla="*/ 1269189 w 3581129"/>
                <a:gd name="connsiteY16" fmla="*/ 1031132 h 1854740"/>
                <a:gd name="connsiteX17" fmla="*/ 635271 w 3581129"/>
                <a:gd name="connsiteY17" fmla="*/ 933854 h 1854740"/>
                <a:gd name="connsiteX18" fmla="*/ 150508 w 3581129"/>
                <a:gd name="connsiteY18" fmla="*/ 690664 h 1854740"/>
                <a:gd name="connsiteX19" fmla="*/ 24049 w 3581129"/>
                <a:gd name="connsiteY19" fmla="*/ 359923 h 1854740"/>
                <a:gd name="connsiteX20" fmla="*/ 25670 w 3581129"/>
                <a:gd name="connsiteY20" fmla="*/ 171854 h 1854740"/>
                <a:gd name="connsiteX21" fmla="*/ 178070 w 3581129"/>
                <a:gd name="connsiteY21" fmla="*/ 95655 h 1854740"/>
                <a:gd name="connsiteX0" fmla="*/ 178071 w 3581940"/>
                <a:gd name="connsiteY0" fmla="*/ 95654 h 1854740"/>
                <a:gd name="connsiteX1" fmla="*/ 178071 w 3581940"/>
                <a:gd name="connsiteY1" fmla="*/ 95654 h 1854740"/>
                <a:gd name="connsiteX2" fmla="*/ 406670 w 3581940"/>
                <a:gd name="connsiteY2" fmla="*/ 19455 h 1854740"/>
                <a:gd name="connsiteX3" fmla="*/ 841172 w 3581940"/>
                <a:gd name="connsiteY3" fmla="*/ 19455 h 1854740"/>
                <a:gd name="connsiteX4" fmla="*/ 2066857 w 3581940"/>
                <a:gd name="connsiteY4" fmla="*/ 0 h 1854740"/>
                <a:gd name="connsiteX5" fmla="*/ 3185538 w 3581940"/>
                <a:gd name="connsiteY5" fmla="*/ 9727 h 1854740"/>
                <a:gd name="connsiteX6" fmla="*/ 3487096 w 3581940"/>
                <a:gd name="connsiteY6" fmla="*/ 48638 h 1854740"/>
                <a:gd name="connsiteX7" fmla="*/ 3574644 w 3581940"/>
                <a:gd name="connsiteY7" fmla="*/ 291829 h 1854740"/>
                <a:gd name="connsiteX8" fmla="*/ 3530871 w 3581940"/>
                <a:gd name="connsiteY8" fmla="*/ 552854 h 1854740"/>
                <a:gd name="connsiteX9" fmla="*/ 3370364 w 3581940"/>
                <a:gd name="connsiteY9" fmla="*/ 768485 h 1854740"/>
                <a:gd name="connsiteX10" fmla="*/ 2631061 w 3581940"/>
                <a:gd name="connsiteY10" fmla="*/ 787940 h 1854740"/>
                <a:gd name="connsiteX11" fmla="*/ 2125223 w 3581940"/>
                <a:gd name="connsiteY11" fmla="*/ 1031132 h 1854740"/>
                <a:gd name="connsiteX12" fmla="*/ 1989036 w 3581940"/>
                <a:gd name="connsiteY12" fmla="*/ 1712068 h 1854740"/>
                <a:gd name="connsiteX13" fmla="*/ 1706934 w 3581940"/>
                <a:gd name="connsiteY13" fmla="*/ 1848255 h 1854740"/>
                <a:gd name="connsiteX14" fmla="*/ 1541564 w 3581940"/>
                <a:gd name="connsiteY14" fmla="*/ 1673157 h 1854740"/>
                <a:gd name="connsiteX15" fmla="*/ 1570747 w 3581940"/>
                <a:gd name="connsiteY15" fmla="*/ 1215957 h 1854740"/>
                <a:gd name="connsiteX16" fmla="*/ 1269189 w 3581940"/>
                <a:gd name="connsiteY16" fmla="*/ 1031132 h 1854740"/>
                <a:gd name="connsiteX17" fmla="*/ 635271 w 3581940"/>
                <a:gd name="connsiteY17" fmla="*/ 933854 h 1854740"/>
                <a:gd name="connsiteX18" fmla="*/ 150508 w 3581940"/>
                <a:gd name="connsiteY18" fmla="*/ 690664 h 1854740"/>
                <a:gd name="connsiteX19" fmla="*/ 24049 w 3581940"/>
                <a:gd name="connsiteY19" fmla="*/ 359923 h 1854740"/>
                <a:gd name="connsiteX20" fmla="*/ 25670 w 3581940"/>
                <a:gd name="connsiteY20" fmla="*/ 171854 h 1854740"/>
                <a:gd name="connsiteX21" fmla="*/ 178070 w 3581940"/>
                <a:gd name="connsiteY21" fmla="*/ 95655 h 1854740"/>
                <a:gd name="connsiteX0" fmla="*/ 178071 w 3587344"/>
                <a:gd name="connsiteY0" fmla="*/ 95654 h 1854740"/>
                <a:gd name="connsiteX1" fmla="*/ 178071 w 3587344"/>
                <a:gd name="connsiteY1" fmla="*/ 95654 h 1854740"/>
                <a:gd name="connsiteX2" fmla="*/ 406670 w 3587344"/>
                <a:gd name="connsiteY2" fmla="*/ 19455 h 1854740"/>
                <a:gd name="connsiteX3" fmla="*/ 841172 w 3587344"/>
                <a:gd name="connsiteY3" fmla="*/ 19455 h 1854740"/>
                <a:gd name="connsiteX4" fmla="*/ 2066857 w 3587344"/>
                <a:gd name="connsiteY4" fmla="*/ 0 h 1854740"/>
                <a:gd name="connsiteX5" fmla="*/ 3185538 w 3587344"/>
                <a:gd name="connsiteY5" fmla="*/ 9727 h 1854740"/>
                <a:gd name="connsiteX6" fmla="*/ 3454670 w 3587344"/>
                <a:gd name="connsiteY6" fmla="*/ 95654 h 1854740"/>
                <a:gd name="connsiteX7" fmla="*/ 3574644 w 3587344"/>
                <a:gd name="connsiteY7" fmla="*/ 291829 h 1854740"/>
                <a:gd name="connsiteX8" fmla="*/ 3530871 w 3587344"/>
                <a:gd name="connsiteY8" fmla="*/ 552854 h 1854740"/>
                <a:gd name="connsiteX9" fmla="*/ 3370364 w 3587344"/>
                <a:gd name="connsiteY9" fmla="*/ 768485 h 1854740"/>
                <a:gd name="connsiteX10" fmla="*/ 2631061 w 3587344"/>
                <a:gd name="connsiteY10" fmla="*/ 787940 h 1854740"/>
                <a:gd name="connsiteX11" fmla="*/ 2125223 w 3587344"/>
                <a:gd name="connsiteY11" fmla="*/ 1031132 h 1854740"/>
                <a:gd name="connsiteX12" fmla="*/ 1989036 w 3587344"/>
                <a:gd name="connsiteY12" fmla="*/ 1712068 h 1854740"/>
                <a:gd name="connsiteX13" fmla="*/ 1706934 w 3587344"/>
                <a:gd name="connsiteY13" fmla="*/ 1848255 h 1854740"/>
                <a:gd name="connsiteX14" fmla="*/ 1541564 w 3587344"/>
                <a:gd name="connsiteY14" fmla="*/ 1673157 h 1854740"/>
                <a:gd name="connsiteX15" fmla="*/ 1570747 w 3587344"/>
                <a:gd name="connsiteY15" fmla="*/ 1215957 h 1854740"/>
                <a:gd name="connsiteX16" fmla="*/ 1269189 w 3587344"/>
                <a:gd name="connsiteY16" fmla="*/ 1031132 h 1854740"/>
                <a:gd name="connsiteX17" fmla="*/ 635271 w 3587344"/>
                <a:gd name="connsiteY17" fmla="*/ 933854 h 1854740"/>
                <a:gd name="connsiteX18" fmla="*/ 150508 w 3587344"/>
                <a:gd name="connsiteY18" fmla="*/ 690664 h 1854740"/>
                <a:gd name="connsiteX19" fmla="*/ 24049 w 3587344"/>
                <a:gd name="connsiteY19" fmla="*/ 359923 h 1854740"/>
                <a:gd name="connsiteX20" fmla="*/ 25670 w 3587344"/>
                <a:gd name="connsiteY20" fmla="*/ 171854 h 1854740"/>
                <a:gd name="connsiteX21" fmla="*/ 178070 w 3587344"/>
                <a:gd name="connsiteY21" fmla="*/ 95655 h 1854740"/>
                <a:gd name="connsiteX0" fmla="*/ 178071 w 3587344"/>
                <a:gd name="connsiteY0" fmla="*/ 95654 h 1854740"/>
                <a:gd name="connsiteX1" fmla="*/ 178071 w 3587344"/>
                <a:gd name="connsiteY1" fmla="*/ 95654 h 1854740"/>
                <a:gd name="connsiteX2" fmla="*/ 406670 w 3587344"/>
                <a:gd name="connsiteY2" fmla="*/ 19455 h 1854740"/>
                <a:gd name="connsiteX3" fmla="*/ 841172 w 3587344"/>
                <a:gd name="connsiteY3" fmla="*/ 19455 h 1854740"/>
                <a:gd name="connsiteX4" fmla="*/ 2066857 w 3587344"/>
                <a:gd name="connsiteY4" fmla="*/ 0 h 1854740"/>
                <a:gd name="connsiteX5" fmla="*/ 3185538 w 3587344"/>
                <a:gd name="connsiteY5" fmla="*/ 9727 h 1854740"/>
                <a:gd name="connsiteX6" fmla="*/ 3454670 w 3587344"/>
                <a:gd name="connsiteY6" fmla="*/ 95654 h 1854740"/>
                <a:gd name="connsiteX7" fmla="*/ 3574644 w 3587344"/>
                <a:gd name="connsiteY7" fmla="*/ 291829 h 1854740"/>
                <a:gd name="connsiteX8" fmla="*/ 3530871 w 3587344"/>
                <a:gd name="connsiteY8" fmla="*/ 552854 h 1854740"/>
                <a:gd name="connsiteX9" fmla="*/ 3370364 w 3587344"/>
                <a:gd name="connsiteY9" fmla="*/ 768485 h 1854740"/>
                <a:gd name="connsiteX10" fmla="*/ 2631061 w 3587344"/>
                <a:gd name="connsiteY10" fmla="*/ 787940 h 1854740"/>
                <a:gd name="connsiteX11" fmla="*/ 2125223 w 3587344"/>
                <a:gd name="connsiteY11" fmla="*/ 1031132 h 1854740"/>
                <a:gd name="connsiteX12" fmla="*/ 1989036 w 3587344"/>
                <a:gd name="connsiteY12" fmla="*/ 1712068 h 1854740"/>
                <a:gd name="connsiteX13" fmla="*/ 1706934 w 3587344"/>
                <a:gd name="connsiteY13" fmla="*/ 1848255 h 1854740"/>
                <a:gd name="connsiteX14" fmla="*/ 1541564 w 3587344"/>
                <a:gd name="connsiteY14" fmla="*/ 1673157 h 1854740"/>
                <a:gd name="connsiteX15" fmla="*/ 1570747 w 3587344"/>
                <a:gd name="connsiteY15" fmla="*/ 1215957 h 1854740"/>
                <a:gd name="connsiteX16" fmla="*/ 1269189 w 3587344"/>
                <a:gd name="connsiteY16" fmla="*/ 1031132 h 1854740"/>
                <a:gd name="connsiteX17" fmla="*/ 635271 w 3587344"/>
                <a:gd name="connsiteY17" fmla="*/ 933854 h 1854740"/>
                <a:gd name="connsiteX18" fmla="*/ 150508 w 3587344"/>
                <a:gd name="connsiteY18" fmla="*/ 690664 h 1854740"/>
                <a:gd name="connsiteX19" fmla="*/ 24049 w 3587344"/>
                <a:gd name="connsiteY19" fmla="*/ 359923 h 1854740"/>
                <a:gd name="connsiteX20" fmla="*/ 25670 w 3587344"/>
                <a:gd name="connsiteY20" fmla="*/ 171854 h 1854740"/>
                <a:gd name="connsiteX0" fmla="*/ 158616 w 3567889"/>
                <a:gd name="connsiteY0" fmla="*/ 95654 h 1854740"/>
                <a:gd name="connsiteX1" fmla="*/ 158616 w 3567889"/>
                <a:gd name="connsiteY1" fmla="*/ 95654 h 1854740"/>
                <a:gd name="connsiteX2" fmla="*/ 387215 w 3567889"/>
                <a:gd name="connsiteY2" fmla="*/ 19455 h 1854740"/>
                <a:gd name="connsiteX3" fmla="*/ 821717 w 3567889"/>
                <a:gd name="connsiteY3" fmla="*/ 19455 h 1854740"/>
                <a:gd name="connsiteX4" fmla="*/ 2047402 w 3567889"/>
                <a:gd name="connsiteY4" fmla="*/ 0 h 1854740"/>
                <a:gd name="connsiteX5" fmla="*/ 3166083 w 3567889"/>
                <a:gd name="connsiteY5" fmla="*/ 9727 h 1854740"/>
                <a:gd name="connsiteX6" fmla="*/ 3435215 w 3567889"/>
                <a:gd name="connsiteY6" fmla="*/ 95654 h 1854740"/>
                <a:gd name="connsiteX7" fmla="*/ 3555189 w 3567889"/>
                <a:gd name="connsiteY7" fmla="*/ 291829 h 1854740"/>
                <a:gd name="connsiteX8" fmla="*/ 3511416 w 3567889"/>
                <a:gd name="connsiteY8" fmla="*/ 552854 h 1854740"/>
                <a:gd name="connsiteX9" fmla="*/ 3350909 w 3567889"/>
                <a:gd name="connsiteY9" fmla="*/ 768485 h 1854740"/>
                <a:gd name="connsiteX10" fmla="*/ 2611606 w 3567889"/>
                <a:gd name="connsiteY10" fmla="*/ 787940 h 1854740"/>
                <a:gd name="connsiteX11" fmla="*/ 2105768 w 3567889"/>
                <a:gd name="connsiteY11" fmla="*/ 1031132 h 1854740"/>
                <a:gd name="connsiteX12" fmla="*/ 1969581 w 3567889"/>
                <a:gd name="connsiteY12" fmla="*/ 1712068 h 1854740"/>
                <a:gd name="connsiteX13" fmla="*/ 1687479 w 3567889"/>
                <a:gd name="connsiteY13" fmla="*/ 1848255 h 1854740"/>
                <a:gd name="connsiteX14" fmla="*/ 1522109 w 3567889"/>
                <a:gd name="connsiteY14" fmla="*/ 1673157 h 1854740"/>
                <a:gd name="connsiteX15" fmla="*/ 1551292 w 3567889"/>
                <a:gd name="connsiteY15" fmla="*/ 1215957 h 1854740"/>
                <a:gd name="connsiteX16" fmla="*/ 1249734 w 3567889"/>
                <a:gd name="connsiteY16" fmla="*/ 1031132 h 1854740"/>
                <a:gd name="connsiteX17" fmla="*/ 615816 w 3567889"/>
                <a:gd name="connsiteY17" fmla="*/ 933854 h 1854740"/>
                <a:gd name="connsiteX18" fmla="*/ 131053 w 3567889"/>
                <a:gd name="connsiteY18" fmla="*/ 690664 h 1854740"/>
                <a:gd name="connsiteX19" fmla="*/ 4594 w 3567889"/>
                <a:gd name="connsiteY19" fmla="*/ 359923 h 1854740"/>
                <a:gd name="connsiteX20" fmla="*/ 158615 w 3567889"/>
                <a:gd name="connsiteY20" fmla="*/ 95654 h 1854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567889" h="1854740">
                  <a:moveTo>
                    <a:pt x="158616" y="95654"/>
                  </a:moveTo>
                  <a:lnTo>
                    <a:pt x="158616" y="95654"/>
                  </a:lnTo>
                  <a:cubicBezTo>
                    <a:pt x="196716" y="82954"/>
                    <a:pt x="276698" y="32155"/>
                    <a:pt x="387215" y="19455"/>
                  </a:cubicBezTo>
                  <a:cubicBezTo>
                    <a:pt x="497732" y="6755"/>
                    <a:pt x="545019" y="22697"/>
                    <a:pt x="821717" y="19455"/>
                  </a:cubicBezTo>
                  <a:lnTo>
                    <a:pt x="2047402" y="0"/>
                  </a:lnTo>
                  <a:lnTo>
                    <a:pt x="3166083" y="9727"/>
                  </a:lnTo>
                  <a:cubicBezTo>
                    <a:pt x="3402789" y="17833"/>
                    <a:pt x="3370364" y="48637"/>
                    <a:pt x="3435215" y="95654"/>
                  </a:cubicBezTo>
                  <a:cubicBezTo>
                    <a:pt x="3500066" y="142671"/>
                    <a:pt x="3542489" y="215629"/>
                    <a:pt x="3555189" y="291829"/>
                  </a:cubicBezTo>
                  <a:cubicBezTo>
                    <a:pt x="3567889" y="368029"/>
                    <a:pt x="3545463" y="473411"/>
                    <a:pt x="3511416" y="552854"/>
                  </a:cubicBezTo>
                  <a:cubicBezTo>
                    <a:pt x="3477369" y="632297"/>
                    <a:pt x="3500877" y="729304"/>
                    <a:pt x="3350909" y="768485"/>
                  </a:cubicBezTo>
                  <a:cubicBezTo>
                    <a:pt x="3200941" y="807666"/>
                    <a:pt x="2819129" y="744166"/>
                    <a:pt x="2611606" y="787940"/>
                  </a:cubicBezTo>
                  <a:cubicBezTo>
                    <a:pt x="2404083" y="831714"/>
                    <a:pt x="2212772" y="877111"/>
                    <a:pt x="2105768" y="1031132"/>
                  </a:cubicBezTo>
                  <a:cubicBezTo>
                    <a:pt x="1998764" y="1185153"/>
                    <a:pt x="2039296" y="1575881"/>
                    <a:pt x="1969581" y="1712068"/>
                  </a:cubicBezTo>
                  <a:cubicBezTo>
                    <a:pt x="1899866" y="1848255"/>
                    <a:pt x="1762058" y="1854740"/>
                    <a:pt x="1687479" y="1848255"/>
                  </a:cubicBezTo>
                  <a:cubicBezTo>
                    <a:pt x="1612900" y="1841770"/>
                    <a:pt x="1544807" y="1778540"/>
                    <a:pt x="1522109" y="1673157"/>
                  </a:cubicBezTo>
                  <a:cubicBezTo>
                    <a:pt x="1499411" y="1567774"/>
                    <a:pt x="1596688" y="1322961"/>
                    <a:pt x="1551292" y="1215957"/>
                  </a:cubicBezTo>
                  <a:cubicBezTo>
                    <a:pt x="1505896" y="1108953"/>
                    <a:pt x="1405647" y="1078149"/>
                    <a:pt x="1249734" y="1031132"/>
                  </a:cubicBezTo>
                  <a:cubicBezTo>
                    <a:pt x="1093821" y="984115"/>
                    <a:pt x="802263" y="990599"/>
                    <a:pt x="615816" y="933854"/>
                  </a:cubicBezTo>
                  <a:cubicBezTo>
                    <a:pt x="429369" y="877109"/>
                    <a:pt x="232923" y="786319"/>
                    <a:pt x="131053" y="690664"/>
                  </a:cubicBezTo>
                  <a:cubicBezTo>
                    <a:pt x="29183" y="595009"/>
                    <a:pt x="0" y="459091"/>
                    <a:pt x="4594" y="359923"/>
                  </a:cubicBezTo>
                  <a:cubicBezTo>
                    <a:pt x="9188" y="260755"/>
                    <a:pt x="132945" y="139699"/>
                    <a:pt x="158615" y="95654"/>
                  </a:cubicBezTo>
                </a:path>
              </a:pathLst>
            </a:custGeom>
            <a:noFill/>
            <a:ln w="9525" cap="flat" cmpd="sng" algn="ctr">
              <a:solidFill>
                <a:srgbClr val="000000"/>
              </a:solidFill>
              <a:prstDash val="dash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6631548" y="3002697"/>
              <a:ext cx="1179747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b="1" dirty="0" smtClean="0">
                  <a:solidFill>
                    <a:prstClr val="black"/>
                  </a:solidFill>
                  <a:latin typeface="Calibri"/>
                </a:rPr>
                <a:t>Dynamic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b="1" dirty="0" smtClean="0">
                  <a:solidFill>
                    <a:prstClr val="black"/>
                  </a:solidFill>
                  <a:latin typeface="Calibri"/>
                </a:rPr>
                <a:t>Process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b="1" dirty="0" smtClean="0">
                  <a:solidFill>
                    <a:prstClr val="black"/>
                  </a:solidFill>
                  <a:latin typeface="Calibri"/>
                </a:rPr>
                <a:t>Management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b="1" dirty="0" smtClean="0">
                  <a:solidFill>
                    <a:prstClr val="black"/>
                  </a:solidFill>
                  <a:latin typeface="Calibri"/>
                </a:rPr>
                <a:t>Layer</a:t>
              </a:r>
              <a:endParaRPr kumimoji="0" lang="en-US" sz="1400" b="1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136" name="Straight Arrow Connector 135"/>
            <p:cNvCxnSpPr/>
            <p:nvPr/>
          </p:nvCxnSpPr>
          <p:spPr>
            <a:xfrm flipH="1">
              <a:off x="6638537" y="3383697"/>
              <a:ext cx="228600" cy="7620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tailEnd type="arrow"/>
            </a:ln>
            <a:effectLst/>
          </p:spPr>
        </p:cxnSp>
        <p:sp>
          <p:nvSpPr>
            <p:cNvPr id="142" name="Oval 141"/>
            <p:cNvSpPr/>
            <p:nvPr/>
          </p:nvSpPr>
          <p:spPr>
            <a:xfrm>
              <a:off x="6638537" y="3078897"/>
              <a:ext cx="228600" cy="228600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5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154272" y="2713865"/>
            <a:ext cx="4627265" cy="1085955"/>
            <a:chOff x="3154272" y="3897942"/>
            <a:chExt cx="4627265" cy="1085955"/>
          </a:xfrm>
        </p:grpSpPr>
        <p:cxnSp>
          <p:nvCxnSpPr>
            <p:cNvPr id="111" name="Elbow Connector 110"/>
            <p:cNvCxnSpPr>
              <a:stCxn id="84" idx="3"/>
              <a:endCxn id="101" idx="1"/>
            </p:cNvCxnSpPr>
            <p:nvPr/>
          </p:nvCxnSpPr>
          <p:spPr>
            <a:xfrm>
              <a:off x="3173168" y="4107597"/>
              <a:ext cx="2562321" cy="109436"/>
            </a:xfrm>
            <a:prstGeom prst="bentConnector3">
              <a:avLst>
                <a:gd name="adj1" fmla="val 50000"/>
              </a:avLst>
            </a:prstGeom>
            <a:noFill/>
            <a:ln w="19050" cap="flat" cmpd="sng" algn="ctr">
              <a:solidFill>
                <a:srgbClr val="00B050"/>
              </a:solidFill>
              <a:prstDash val="solid"/>
              <a:tailEnd type="arrow"/>
            </a:ln>
            <a:effectLst/>
          </p:spPr>
        </p:cxnSp>
        <p:cxnSp>
          <p:nvCxnSpPr>
            <p:cNvPr id="132" name="Elbow Connector 131"/>
            <p:cNvCxnSpPr>
              <a:stCxn id="128" idx="3"/>
              <a:endCxn id="101" idx="1"/>
            </p:cNvCxnSpPr>
            <p:nvPr/>
          </p:nvCxnSpPr>
          <p:spPr>
            <a:xfrm flipV="1">
              <a:off x="4504937" y="4217033"/>
              <a:ext cx="1230552" cy="462064"/>
            </a:xfrm>
            <a:prstGeom prst="bentConnector3">
              <a:avLst>
                <a:gd name="adj1" fmla="val 50000"/>
              </a:avLst>
            </a:prstGeom>
            <a:noFill/>
            <a:ln w="19050" cap="flat" cmpd="sng" algn="ctr">
              <a:solidFill>
                <a:srgbClr val="00B050"/>
              </a:solidFill>
              <a:prstDash val="solid"/>
              <a:tailEnd type="arrow"/>
            </a:ln>
            <a:effectLst/>
          </p:spPr>
        </p:cxnSp>
        <p:sp>
          <p:nvSpPr>
            <p:cNvPr id="101" name="Rectangle 100"/>
            <p:cNvSpPr/>
            <p:nvPr/>
          </p:nvSpPr>
          <p:spPr>
            <a:xfrm>
              <a:off x="5735489" y="3993297"/>
              <a:ext cx="1057072" cy="447472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Obtain CRLT via PTR</a:t>
              </a:r>
            </a:p>
          </p:txBody>
        </p:sp>
        <p:cxnSp>
          <p:nvCxnSpPr>
            <p:cNvPr id="110" name="Elbow Connector 109"/>
            <p:cNvCxnSpPr>
              <a:stCxn id="103" idx="3"/>
              <a:endCxn id="101" idx="1"/>
            </p:cNvCxnSpPr>
            <p:nvPr/>
          </p:nvCxnSpPr>
          <p:spPr>
            <a:xfrm>
              <a:off x="3154272" y="3897942"/>
              <a:ext cx="2581217" cy="319091"/>
            </a:xfrm>
            <a:prstGeom prst="bentConnector3">
              <a:avLst>
                <a:gd name="adj1" fmla="val 50000"/>
              </a:avLst>
            </a:prstGeom>
            <a:noFill/>
            <a:ln w="19050" cap="flat" cmpd="sng" algn="ctr">
              <a:solidFill>
                <a:srgbClr val="00B050"/>
              </a:solidFill>
              <a:prstDash val="solid"/>
              <a:tailEnd type="arrow"/>
            </a:ln>
            <a:effectLst/>
          </p:spPr>
        </p:cxnSp>
        <p:sp>
          <p:nvSpPr>
            <p:cNvPr id="124" name="Rectangle 123"/>
            <p:cNvSpPr/>
            <p:nvPr/>
          </p:nvSpPr>
          <p:spPr>
            <a:xfrm>
              <a:off x="6943337" y="3993297"/>
              <a:ext cx="838200" cy="990600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Flexible Stack Walking</a:t>
              </a:r>
            </a:p>
          </p:txBody>
        </p:sp>
        <p:cxnSp>
          <p:nvCxnSpPr>
            <p:cNvPr id="125" name="Straight Arrow Connector 124"/>
            <p:cNvCxnSpPr>
              <a:stCxn id="101" idx="3"/>
            </p:cNvCxnSpPr>
            <p:nvPr/>
          </p:nvCxnSpPr>
          <p:spPr>
            <a:xfrm flipV="1">
              <a:off x="6792561" y="4205684"/>
              <a:ext cx="181580" cy="11349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tailEnd type="arrow"/>
            </a:ln>
            <a:effectLst/>
          </p:spPr>
        </p:cxnSp>
        <p:sp>
          <p:nvSpPr>
            <p:cNvPr id="143" name="Oval 142"/>
            <p:cNvSpPr/>
            <p:nvPr/>
          </p:nvSpPr>
          <p:spPr>
            <a:xfrm>
              <a:off x="5724137" y="4198650"/>
              <a:ext cx="228600" cy="228600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6</a:t>
              </a:r>
            </a:p>
          </p:txBody>
        </p:sp>
        <p:sp>
          <p:nvSpPr>
            <p:cNvPr id="144" name="Oval 143"/>
            <p:cNvSpPr/>
            <p:nvPr/>
          </p:nvSpPr>
          <p:spPr>
            <a:xfrm>
              <a:off x="6943337" y="4755297"/>
              <a:ext cx="228600" cy="228600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7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180339" y="3151241"/>
            <a:ext cx="3612222" cy="648579"/>
            <a:chOff x="3180339" y="4335318"/>
            <a:chExt cx="3612222" cy="648579"/>
          </a:xfrm>
        </p:grpSpPr>
        <p:cxnSp>
          <p:nvCxnSpPr>
            <p:cNvPr id="112" name="Elbow Connector 111"/>
            <p:cNvCxnSpPr>
              <a:stCxn id="104" idx="3"/>
              <a:endCxn id="102" idx="1"/>
            </p:cNvCxnSpPr>
            <p:nvPr/>
          </p:nvCxnSpPr>
          <p:spPr>
            <a:xfrm>
              <a:off x="3180339" y="4335318"/>
              <a:ext cx="2543798" cy="415115"/>
            </a:xfrm>
            <a:prstGeom prst="bentConnector3">
              <a:avLst>
                <a:gd name="adj1" fmla="val 50000"/>
              </a:avLst>
            </a:prstGeom>
            <a:noFill/>
            <a:ln w="19050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sp>
          <p:nvSpPr>
            <p:cNvPr id="102" name="Rectangle 101"/>
            <p:cNvSpPr/>
            <p:nvPr/>
          </p:nvSpPr>
          <p:spPr>
            <a:xfrm>
              <a:off x="5724137" y="4516969"/>
              <a:ext cx="1068424" cy="466928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Return</a:t>
              </a:r>
            </a:p>
          </p:txBody>
        </p:sp>
        <p:sp>
          <p:nvSpPr>
            <p:cNvPr id="145" name="Oval 144"/>
            <p:cNvSpPr/>
            <p:nvPr/>
          </p:nvSpPr>
          <p:spPr>
            <a:xfrm>
              <a:off x="5724137" y="4526697"/>
              <a:ext cx="228600" cy="228600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8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647393" y="3292627"/>
            <a:ext cx="1519000" cy="338314"/>
            <a:chOff x="1647393" y="4476704"/>
            <a:chExt cx="1519000" cy="338314"/>
          </a:xfrm>
        </p:grpSpPr>
        <p:sp>
          <p:nvSpPr>
            <p:cNvPr id="94" name="TextBox 93"/>
            <p:cNvSpPr txBox="1"/>
            <p:nvPr/>
          </p:nvSpPr>
          <p:spPr>
            <a:xfrm>
              <a:off x="1647393" y="4487823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</a:rPr>
                <a:t>104</a:t>
              </a:r>
              <a:endParaRPr kumimoji="0" lang="en-US" sz="1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2000833" y="4507241"/>
              <a:ext cx="76084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b="1" dirty="0" smtClean="0">
                  <a:solidFill>
                    <a:srgbClr val="0070C0"/>
                  </a:solidFill>
                  <a:latin typeface="Calibri"/>
                </a:rPr>
                <a:t>? (New)</a:t>
              </a:r>
              <a:endParaRPr kumimoji="0" lang="en-US" sz="1400" b="1" dirty="0">
                <a:solidFill>
                  <a:srgbClr val="0070C0"/>
                </a:solidFill>
                <a:latin typeface="Calibri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2677157" y="4476704"/>
              <a:ext cx="4892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b="1" dirty="0" smtClean="0">
                  <a:solidFill>
                    <a:srgbClr val="0070C0"/>
                  </a:solidFill>
                  <a:latin typeface="Calibri"/>
                </a:rPr>
                <a:t>Null</a:t>
              </a:r>
              <a:endParaRPr kumimoji="0" lang="en-US" sz="1400" b="1" dirty="0">
                <a:solidFill>
                  <a:srgbClr val="0070C0"/>
                </a:solidFill>
                <a:latin typeface="Calibri"/>
              </a:endParaRPr>
            </a:p>
          </p:txBody>
        </p:sp>
      </p:grpSp>
      <p:grpSp>
        <p:nvGrpSpPr>
          <p:cNvPr id="146" name="Group 145"/>
          <p:cNvGrpSpPr/>
          <p:nvPr/>
        </p:nvGrpSpPr>
        <p:grpSpPr>
          <a:xfrm>
            <a:off x="1653208" y="3287870"/>
            <a:ext cx="1495918" cy="319083"/>
            <a:chOff x="1647393" y="4476517"/>
            <a:chExt cx="1495918" cy="319083"/>
          </a:xfrm>
        </p:grpSpPr>
        <p:sp>
          <p:nvSpPr>
            <p:cNvPr id="147" name="TextBox 146"/>
            <p:cNvSpPr txBox="1"/>
            <p:nvPr/>
          </p:nvSpPr>
          <p:spPr>
            <a:xfrm>
              <a:off x="1647393" y="4487823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</a:rPr>
                <a:t>104</a:t>
              </a:r>
              <a:endParaRPr kumimoji="0" lang="en-US" sz="1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2177728" y="4476517"/>
              <a:ext cx="2936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b="1" dirty="0" smtClean="0">
                  <a:solidFill>
                    <a:srgbClr val="00B050"/>
                  </a:solidFill>
                  <a:latin typeface="Calibri"/>
                </a:rPr>
                <a:t>A</a:t>
              </a:r>
              <a:endParaRPr kumimoji="0" lang="en-US" sz="1400" b="1" dirty="0">
                <a:solidFill>
                  <a:srgbClr val="00B050"/>
                </a:solidFill>
                <a:latin typeface="Calibri"/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2673822" y="4476704"/>
              <a:ext cx="4694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b="1" dirty="0" smtClean="0">
                  <a:solidFill>
                    <a:srgbClr val="00B050"/>
                  </a:solidFill>
                  <a:latin typeface="Calibri"/>
                </a:rPr>
                <a:t>PTR</a:t>
              </a:r>
              <a:endParaRPr kumimoji="0" lang="en-US" sz="1400" b="1" dirty="0">
                <a:solidFill>
                  <a:srgbClr val="00B050"/>
                </a:solidFill>
                <a:latin typeface="Calibri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647393" y="2636176"/>
            <a:ext cx="1532946" cy="775322"/>
            <a:chOff x="1647393" y="2636176"/>
            <a:chExt cx="1532946" cy="775322"/>
          </a:xfrm>
        </p:grpSpPr>
        <p:sp>
          <p:nvSpPr>
            <p:cNvPr id="91" name="TextBox 90"/>
            <p:cNvSpPr txBox="1"/>
            <p:nvPr/>
          </p:nvSpPr>
          <p:spPr>
            <a:xfrm>
              <a:off x="1647393" y="2637770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</a:rPr>
                <a:t>101</a:t>
              </a:r>
              <a:endParaRPr kumimoji="0" lang="en-US" sz="1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1647393" y="2865596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</a:rPr>
                <a:t>102</a:t>
              </a:r>
              <a:endParaRPr kumimoji="0" lang="en-US" sz="1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647393" y="3103721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</a:rPr>
                <a:t>103</a:t>
              </a:r>
              <a:endParaRPr kumimoji="0" lang="en-US" sz="1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185511" y="2637364"/>
              <a:ext cx="2936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b="1" dirty="0" smtClean="0">
                  <a:solidFill>
                    <a:srgbClr val="00B050"/>
                  </a:solidFill>
                  <a:latin typeface="Calibri"/>
                </a:rPr>
                <a:t>A</a:t>
              </a:r>
              <a:endParaRPr kumimoji="0" lang="en-US" sz="1400" b="1" dirty="0">
                <a:solidFill>
                  <a:srgbClr val="00B050"/>
                </a:solidFill>
                <a:latin typeface="Calibri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2180793" y="2846140"/>
              <a:ext cx="2936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b="1" dirty="0" smtClean="0">
                  <a:solidFill>
                    <a:srgbClr val="00B050"/>
                  </a:solidFill>
                  <a:latin typeface="Calibri"/>
                </a:rPr>
                <a:t>A</a:t>
              </a:r>
              <a:endParaRPr kumimoji="0" lang="en-US" sz="1400" b="1" dirty="0">
                <a:solidFill>
                  <a:srgbClr val="00B050"/>
                </a:solidFill>
                <a:latin typeface="Calibri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2180793" y="3074740"/>
              <a:ext cx="2856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b="1" dirty="0" smtClean="0">
                  <a:solidFill>
                    <a:srgbClr val="FF0000"/>
                  </a:solidFill>
                  <a:latin typeface="Calibri"/>
                </a:rPr>
                <a:t>B</a:t>
              </a:r>
              <a:endParaRPr kumimoji="0" lang="en-US" sz="1400" b="1" dirty="0">
                <a:solidFill>
                  <a:srgbClr val="FF0000"/>
                </a:solidFill>
                <a:latin typeface="Calibri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684785" y="2636176"/>
              <a:ext cx="4694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b="1" dirty="0" smtClean="0">
                  <a:solidFill>
                    <a:srgbClr val="00B050"/>
                  </a:solidFill>
                  <a:latin typeface="Calibri"/>
                </a:rPr>
                <a:t>PTR</a:t>
              </a:r>
              <a:endParaRPr kumimoji="0" lang="en-US" sz="1400" b="1" dirty="0">
                <a:solidFill>
                  <a:srgbClr val="00B050"/>
                </a:solidFill>
                <a:latin typeface="Calibri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2673469" y="3073552"/>
              <a:ext cx="506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b="1" dirty="0" smtClean="0">
                  <a:solidFill>
                    <a:srgbClr val="FF0000"/>
                  </a:solidFill>
                  <a:latin typeface="Calibri"/>
                </a:rPr>
                <a:t>OUT</a:t>
              </a:r>
              <a:endParaRPr kumimoji="0" lang="en-US" sz="1400" b="1" dirty="0">
                <a:solidFill>
                  <a:srgbClr val="FF0000"/>
                </a:solidFill>
                <a:latin typeface="Calibri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2682994" y="2836201"/>
              <a:ext cx="4694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b="1" dirty="0" smtClean="0">
                  <a:solidFill>
                    <a:srgbClr val="00B050"/>
                  </a:solidFill>
                  <a:latin typeface="Calibri"/>
                </a:rPr>
                <a:t>PTR</a:t>
              </a:r>
              <a:endParaRPr kumimoji="0" lang="en-US" sz="1400" b="1" dirty="0">
                <a:solidFill>
                  <a:srgbClr val="00B050"/>
                </a:solidFill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7340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Flexible Call Stack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280" y="4361290"/>
            <a:ext cx="8229600" cy="178463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000" dirty="0" err="1" smtClean="0"/>
              <a:t>Uscope</a:t>
            </a:r>
            <a:r>
              <a:rPr lang="en-US" sz="2000" dirty="0" smtClean="0"/>
              <a:t> provides flexible call stack scopes in tracing.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Maximum budge S. Further fine control is available.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EFDCD1-6CCB-124E-A9BD-121DFCA9524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38" name="Rectangle 137"/>
          <p:cNvSpPr/>
          <p:nvPr/>
        </p:nvSpPr>
        <p:spPr>
          <a:xfrm>
            <a:off x="1965233" y="762788"/>
            <a:ext cx="978153" cy="62042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Call stack</a:t>
            </a:r>
          </a:p>
          <a:p>
            <a:pPr marL="0" marR="0" lvl="0" indent="0" defTabSz="91440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during </a:t>
            </a:r>
          </a:p>
          <a:p>
            <a:pPr marL="0" marR="0" lvl="0" indent="0" defTabSz="91440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 </a:t>
            </a:r>
            <a:r>
              <a:rPr kumimoji="0" lang="en-US" sz="16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Syscall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2039409" y="1356926"/>
            <a:ext cx="762000" cy="9906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40" name="Oval 139"/>
          <p:cNvSpPr/>
          <p:nvPr/>
        </p:nvSpPr>
        <p:spPr>
          <a:xfrm>
            <a:off x="2077509" y="1433126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</a:t>
            </a:r>
            <a:r>
              <a:rPr kumimoji="0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1,1</a:t>
            </a:r>
          </a:p>
        </p:txBody>
      </p:sp>
      <p:sp>
        <p:nvSpPr>
          <p:cNvPr id="141" name="Oval 140"/>
          <p:cNvSpPr/>
          <p:nvPr/>
        </p:nvSpPr>
        <p:spPr>
          <a:xfrm>
            <a:off x="2077509" y="1690301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</a:t>
            </a:r>
            <a:r>
              <a:rPr kumimoji="0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1,2</a:t>
            </a:r>
          </a:p>
        </p:txBody>
      </p:sp>
      <p:sp>
        <p:nvSpPr>
          <p:cNvPr id="142" name="Oval 141"/>
          <p:cNvSpPr/>
          <p:nvPr/>
        </p:nvSpPr>
        <p:spPr>
          <a:xfrm>
            <a:off x="2077509" y="2042726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2039409" y="2793058"/>
            <a:ext cx="762000" cy="9906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44" name="Oval 143"/>
          <p:cNvSpPr/>
          <p:nvPr/>
        </p:nvSpPr>
        <p:spPr>
          <a:xfrm>
            <a:off x="2077509" y="2869258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</a:t>
            </a:r>
            <a:r>
              <a:rPr kumimoji="0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k,1</a:t>
            </a:r>
          </a:p>
        </p:txBody>
      </p:sp>
      <p:sp>
        <p:nvSpPr>
          <p:cNvPr id="145" name="Oval 144"/>
          <p:cNvSpPr/>
          <p:nvPr/>
        </p:nvSpPr>
        <p:spPr>
          <a:xfrm>
            <a:off x="2077509" y="3126433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</a:t>
            </a:r>
            <a:r>
              <a:rPr kumimoji="0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k,2</a:t>
            </a:r>
            <a:endParaRPr kumimoji="0" lang="en-US" sz="1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46" name="Oval 145"/>
          <p:cNvSpPr/>
          <p:nvPr/>
        </p:nvSpPr>
        <p:spPr>
          <a:xfrm>
            <a:off x="2077509" y="3478858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47" name="Straight Connector 146"/>
          <p:cNvCxnSpPr/>
          <p:nvPr/>
        </p:nvCxnSpPr>
        <p:spPr>
          <a:xfrm>
            <a:off x="2039409" y="3998387"/>
            <a:ext cx="838200" cy="0"/>
          </a:xfrm>
          <a:prstGeom prst="lin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48" name="Oval 147"/>
          <p:cNvSpPr/>
          <p:nvPr/>
        </p:nvSpPr>
        <p:spPr>
          <a:xfrm>
            <a:off x="1992915" y="4074587"/>
            <a:ext cx="878598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Syscall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49" name="Straight Arrow Connector 148"/>
          <p:cNvCxnSpPr>
            <a:endCxn id="144" idx="0"/>
          </p:cNvCxnSpPr>
          <p:nvPr/>
        </p:nvCxnSpPr>
        <p:spPr>
          <a:xfrm>
            <a:off x="2420409" y="2638455"/>
            <a:ext cx="0" cy="230803"/>
          </a:xfrm>
          <a:prstGeom prst="straightConnector1">
            <a:avLst/>
          </a:prstGeom>
          <a:solidFill>
            <a:sysClr val="window" lastClr="FFFFFF"/>
          </a:solidFill>
          <a:ln w="3810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150" name="TextBox 149"/>
          <p:cNvSpPr txBox="1"/>
          <p:nvPr/>
        </p:nvSpPr>
        <p:spPr>
          <a:xfrm>
            <a:off x="2191809" y="2128908"/>
            <a:ext cx="308098" cy="646331"/>
          </a:xfrm>
          <a:prstGeom prst="rect">
            <a:avLst/>
          </a:prstGeom>
          <a:noFill/>
          <a:ln w="25400" cap="flat" cmpd="sng" algn="ctr">
            <a:noFill/>
            <a:prstDash val="solid"/>
            <a:headEnd type="none" w="med" len="med"/>
            <a:tailEnd type="triangle" w="lg" len="me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…</a:t>
            </a:r>
          </a:p>
        </p:txBody>
      </p:sp>
      <p:sp>
        <p:nvSpPr>
          <p:cNvPr id="151" name="Rectangle 150"/>
          <p:cNvSpPr/>
          <p:nvPr/>
        </p:nvSpPr>
        <p:spPr>
          <a:xfrm>
            <a:off x="1954550" y="1844651"/>
            <a:ext cx="365806" cy="26468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R</a:t>
            </a:r>
            <a:r>
              <a:rPr kumimoji="0" lang="en-US" sz="16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1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1963209" y="3276549"/>
            <a:ext cx="367408" cy="26468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R</a:t>
            </a:r>
            <a:r>
              <a:rPr kumimoji="0" lang="en-US" sz="16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K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3087221" y="712912"/>
            <a:ext cx="838691" cy="5847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Mode 1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(App)</a:t>
            </a:r>
          </a:p>
        </p:txBody>
      </p:sp>
      <p:sp>
        <p:nvSpPr>
          <p:cNvPr id="154" name="Rectangle 153"/>
          <p:cNvSpPr/>
          <p:nvPr/>
        </p:nvSpPr>
        <p:spPr>
          <a:xfrm>
            <a:off x="4222404" y="712912"/>
            <a:ext cx="901209" cy="5847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Mode 2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(App All)</a:t>
            </a:r>
          </a:p>
        </p:txBody>
      </p:sp>
      <p:sp>
        <p:nvSpPr>
          <p:cNvPr id="155" name="Rectangle 154"/>
          <p:cNvSpPr/>
          <p:nvPr/>
        </p:nvSpPr>
        <p:spPr>
          <a:xfrm>
            <a:off x="5320954" y="712912"/>
            <a:ext cx="881973" cy="5847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Mode 3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(Library)</a:t>
            </a:r>
          </a:p>
        </p:txBody>
      </p:sp>
      <p:sp>
        <p:nvSpPr>
          <p:cNvPr id="156" name="Rectangle 155"/>
          <p:cNvSpPr/>
          <p:nvPr/>
        </p:nvSpPr>
        <p:spPr>
          <a:xfrm>
            <a:off x="6312226" y="712912"/>
            <a:ext cx="838691" cy="5847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Mode 4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(All)</a:t>
            </a:r>
          </a:p>
        </p:txBody>
      </p:sp>
      <p:sp>
        <p:nvSpPr>
          <p:cNvPr id="157" name="Rectangle 156"/>
          <p:cNvSpPr/>
          <p:nvPr/>
        </p:nvSpPr>
        <p:spPr>
          <a:xfrm>
            <a:off x="3118808" y="1343055"/>
            <a:ext cx="752388" cy="9906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3152102" y="1419255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</a:t>
            </a:r>
            <a:r>
              <a:rPr kumimoji="0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1,1</a:t>
            </a:r>
            <a:endParaRPr kumimoji="0" lang="en-US" sz="1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59" name="Oval 158"/>
          <p:cNvSpPr/>
          <p:nvPr/>
        </p:nvSpPr>
        <p:spPr>
          <a:xfrm>
            <a:off x="3152102" y="1657380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</a:t>
            </a:r>
            <a:r>
              <a:rPr kumimoji="0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1,2</a:t>
            </a:r>
          </a:p>
        </p:txBody>
      </p:sp>
      <p:sp>
        <p:nvSpPr>
          <p:cNvPr id="160" name="Oval 159"/>
          <p:cNvSpPr/>
          <p:nvPr/>
        </p:nvSpPr>
        <p:spPr>
          <a:xfrm>
            <a:off x="3152102" y="2028855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4250906" y="1343055"/>
            <a:ext cx="797448" cy="9906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2" name="Oval 161"/>
          <p:cNvSpPr/>
          <p:nvPr/>
        </p:nvSpPr>
        <p:spPr>
          <a:xfrm>
            <a:off x="4306730" y="1419255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</a:t>
            </a:r>
            <a:r>
              <a:rPr kumimoji="0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1,1</a:t>
            </a:r>
            <a:endParaRPr kumimoji="0" lang="en-US" sz="1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3" name="Oval 162"/>
          <p:cNvSpPr/>
          <p:nvPr/>
        </p:nvSpPr>
        <p:spPr>
          <a:xfrm>
            <a:off x="4306730" y="1657380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</a:t>
            </a:r>
            <a:r>
              <a:rPr kumimoji="0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1,2</a:t>
            </a:r>
          </a:p>
        </p:txBody>
      </p:sp>
      <p:sp>
        <p:nvSpPr>
          <p:cNvPr id="164" name="Oval 163"/>
          <p:cNvSpPr/>
          <p:nvPr/>
        </p:nvSpPr>
        <p:spPr>
          <a:xfrm>
            <a:off x="4306730" y="2028855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5338373" y="1343055"/>
            <a:ext cx="792288" cy="9906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6" name="Oval 165"/>
          <p:cNvSpPr/>
          <p:nvPr/>
        </p:nvSpPr>
        <p:spPr>
          <a:xfrm>
            <a:off x="5391617" y="1419255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</a:t>
            </a:r>
            <a:r>
              <a:rPr kumimoji="0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1,1</a:t>
            </a:r>
            <a:endParaRPr kumimoji="0" lang="en-US" sz="1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7" name="Oval 166"/>
          <p:cNvSpPr/>
          <p:nvPr/>
        </p:nvSpPr>
        <p:spPr>
          <a:xfrm>
            <a:off x="5391617" y="1657380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</a:t>
            </a:r>
            <a:r>
              <a:rPr kumimoji="0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1,2</a:t>
            </a:r>
            <a:endParaRPr kumimoji="0" lang="en-US" sz="1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8" name="Oval 167"/>
          <p:cNvSpPr/>
          <p:nvPr/>
        </p:nvSpPr>
        <p:spPr>
          <a:xfrm>
            <a:off x="5391617" y="2028855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5338373" y="2779187"/>
            <a:ext cx="792288" cy="9906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0" name="Oval 169"/>
          <p:cNvSpPr/>
          <p:nvPr/>
        </p:nvSpPr>
        <p:spPr>
          <a:xfrm>
            <a:off x="5391617" y="2855387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</a:t>
            </a:r>
            <a:r>
              <a:rPr kumimoji="0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k,1</a:t>
            </a:r>
          </a:p>
        </p:txBody>
      </p:sp>
      <p:sp>
        <p:nvSpPr>
          <p:cNvPr id="171" name="Oval 170"/>
          <p:cNvSpPr/>
          <p:nvPr/>
        </p:nvSpPr>
        <p:spPr>
          <a:xfrm>
            <a:off x="5391617" y="3093512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</a:t>
            </a:r>
            <a:r>
              <a:rPr kumimoji="0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k,2</a:t>
            </a:r>
          </a:p>
        </p:txBody>
      </p:sp>
      <p:sp>
        <p:nvSpPr>
          <p:cNvPr id="172" name="Oval 171"/>
          <p:cNvSpPr/>
          <p:nvPr/>
        </p:nvSpPr>
        <p:spPr>
          <a:xfrm>
            <a:off x="5391617" y="3464987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5508824" y="2139930"/>
            <a:ext cx="503664" cy="64633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…</a:t>
            </a:r>
          </a:p>
        </p:txBody>
      </p:sp>
      <p:sp>
        <p:nvSpPr>
          <p:cNvPr id="174" name="Rectangle 173"/>
          <p:cNvSpPr/>
          <p:nvPr/>
        </p:nvSpPr>
        <p:spPr>
          <a:xfrm>
            <a:off x="6363848" y="1343055"/>
            <a:ext cx="731004" cy="9906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5" name="Oval 174"/>
          <p:cNvSpPr/>
          <p:nvPr/>
        </p:nvSpPr>
        <p:spPr>
          <a:xfrm>
            <a:off x="6386450" y="1419255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</a:t>
            </a:r>
            <a:r>
              <a:rPr kumimoji="0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1,1</a:t>
            </a:r>
          </a:p>
        </p:txBody>
      </p:sp>
      <p:sp>
        <p:nvSpPr>
          <p:cNvPr id="176" name="Oval 175"/>
          <p:cNvSpPr/>
          <p:nvPr/>
        </p:nvSpPr>
        <p:spPr>
          <a:xfrm>
            <a:off x="6386450" y="1657380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</a:t>
            </a:r>
            <a:r>
              <a:rPr kumimoji="0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1,2</a:t>
            </a:r>
          </a:p>
        </p:txBody>
      </p:sp>
      <p:sp>
        <p:nvSpPr>
          <p:cNvPr id="177" name="Oval 176"/>
          <p:cNvSpPr/>
          <p:nvPr/>
        </p:nvSpPr>
        <p:spPr>
          <a:xfrm>
            <a:off x="6386450" y="2028855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6363848" y="2779187"/>
            <a:ext cx="731004" cy="9906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9" name="Oval 178"/>
          <p:cNvSpPr/>
          <p:nvPr/>
        </p:nvSpPr>
        <p:spPr>
          <a:xfrm>
            <a:off x="6386450" y="2855387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</a:t>
            </a:r>
            <a:r>
              <a:rPr kumimoji="0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k,1</a:t>
            </a:r>
          </a:p>
        </p:txBody>
      </p:sp>
      <p:sp>
        <p:nvSpPr>
          <p:cNvPr id="180" name="Oval 179"/>
          <p:cNvSpPr/>
          <p:nvPr/>
        </p:nvSpPr>
        <p:spPr>
          <a:xfrm>
            <a:off x="6386450" y="3093512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</a:t>
            </a:r>
            <a:r>
              <a:rPr kumimoji="0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k,2</a:t>
            </a:r>
          </a:p>
        </p:txBody>
      </p:sp>
      <p:sp>
        <p:nvSpPr>
          <p:cNvPr id="181" name="Oval 180"/>
          <p:cNvSpPr/>
          <p:nvPr/>
        </p:nvSpPr>
        <p:spPr>
          <a:xfrm>
            <a:off x="6386450" y="3464987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6503657" y="2139930"/>
            <a:ext cx="503664" cy="64633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…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3264760" y="4004846"/>
            <a:ext cx="3552576" cy="338554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Recorded call sites during stack walking</a:t>
            </a:r>
          </a:p>
        </p:txBody>
      </p:sp>
      <p:sp>
        <p:nvSpPr>
          <p:cNvPr id="184" name="TextBox 183"/>
          <p:cNvSpPr txBox="1"/>
          <p:nvPr/>
        </p:nvSpPr>
        <p:spPr>
          <a:xfrm>
            <a:off x="7350534" y="1709094"/>
            <a:ext cx="17685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1600" dirty="0" smtClean="0">
                <a:solidFill>
                  <a:prstClr val="black"/>
                </a:solidFill>
                <a:latin typeface="Calibri"/>
                <a:cs typeface="Times New Roman" pitchFamily="18" charset="0"/>
              </a:rPr>
              <a:t>Recorded call site</a:t>
            </a:r>
            <a:endParaRPr kumimoji="0" lang="en-US" sz="1600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7315200" y="903724"/>
            <a:ext cx="198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1600" dirty="0" smtClean="0">
                <a:solidFill>
                  <a:prstClr val="black"/>
                </a:solidFill>
                <a:latin typeface="Calibri"/>
                <a:cs typeface="Times New Roman" pitchFamily="18" charset="0"/>
              </a:rPr>
              <a:t>Unrecorded call site</a:t>
            </a:r>
            <a:endParaRPr kumimoji="0" lang="en-US" sz="1600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2141954" y="1990755"/>
            <a:ext cx="5565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1400" dirty="0" smtClean="0">
                <a:solidFill>
                  <a:prstClr val="black"/>
                </a:solidFill>
                <a:latin typeface="Calibri"/>
              </a:rPr>
              <a:t>C</a:t>
            </a:r>
            <a:r>
              <a:rPr kumimoji="0" lang="en-US" sz="1800" baseline="-25000" dirty="0" smtClean="0">
                <a:solidFill>
                  <a:prstClr val="black"/>
                </a:solidFill>
                <a:latin typeface="Calibri"/>
              </a:rPr>
              <a:t>1,n1</a:t>
            </a:r>
            <a:endParaRPr kumimoji="0" lang="en-US" sz="1800" baseline="-25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3221615" y="1990755"/>
            <a:ext cx="5565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1400" dirty="0" smtClean="0">
                <a:solidFill>
                  <a:prstClr val="black"/>
                </a:solidFill>
                <a:latin typeface="Calibri"/>
              </a:rPr>
              <a:t>C</a:t>
            </a:r>
            <a:r>
              <a:rPr kumimoji="0" lang="en-US" sz="1800" baseline="-25000" dirty="0" smtClean="0">
                <a:solidFill>
                  <a:prstClr val="black"/>
                </a:solidFill>
                <a:latin typeface="Calibri"/>
              </a:rPr>
              <a:t>1,n1</a:t>
            </a:r>
            <a:endParaRPr kumimoji="0" lang="en-US" sz="1800" baseline="-25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4395293" y="1987778"/>
            <a:ext cx="5565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1400" dirty="0" smtClean="0">
                <a:solidFill>
                  <a:prstClr val="black"/>
                </a:solidFill>
                <a:latin typeface="Calibri"/>
              </a:rPr>
              <a:t>C</a:t>
            </a:r>
            <a:r>
              <a:rPr kumimoji="0" lang="en-US" sz="1800" baseline="-25000" dirty="0" smtClean="0">
                <a:solidFill>
                  <a:prstClr val="black"/>
                </a:solidFill>
                <a:latin typeface="Calibri"/>
              </a:rPr>
              <a:t>1,n1</a:t>
            </a:r>
            <a:endParaRPr kumimoji="0" lang="en-US" sz="1800" baseline="-25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5479831" y="1990755"/>
            <a:ext cx="5565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1400" dirty="0" smtClean="0">
                <a:solidFill>
                  <a:prstClr val="black"/>
                </a:solidFill>
                <a:latin typeface="Calibri"/>
              </a:rPr>
              <a:t>C</a:t>
            </a:r>
            <a:r>
              <a:rPr kumimoji="0" lang="en-US" sz="1800" baseline="-25000" dirty="0" smtClean="0">
                <a:solidFill>
                  <a:prstClr val="black"/>
                </a:solidFill>
                <a:latin typeface="Calibri"/>
              </a:rPr>
              <a:t>1,n1</a:t>
            </a:r>
            <a:endParaRPr kumimoji="0" lang="en-US" sz="1800" baseline="-25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6474664" y="1990755"/>
            <a:ext cx="556563" cy="307777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1400" dirty="0" smtClean="0">
                <a:solidFill>
                  <a:prstClr val="black"/>
                </a:solidFill>
                <a:latin typeface="Calibri"/>
              </a:rPr>
              <a:t>C</a:t>
            </a:r>
            <a:r>
              <a:rPr kumimoji="0" lang="en-US" sz="1800" baseline="-25000" dirty="0" smtClean="0">
                <a:solidFill>
                  <a:prstClr val="black"/>
                </a:solidFill>
                <a:latin typeface="Calibri"/>
              </a:rPr>
              <a:t>1,n1</a:t>
            </a:r>
            <a:endParaRPr kumimoji="0" lang="en-US" sz="1800" baseline="-25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2158428" y="3417362"/>
            <a:ext cx="5405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1400" dirty="0" err="1" smtClean="0">
                <a:solidFill>
                  <a:prstClr val="black"/>
                </a:solidFill>
                <a:latin typeface="Calibri"/>
              </a:rPr>
              <a:t>C</a:t>
            </a:r>
            <a:r>
              <a:rPr kumimoji="0" lang="en-US" sz="1800" baseline="-25000" dirty="0" err="1" smtClean="0">
                <a:solidFill>
                  <a:prstClr val="black"/>
                </a:solidFill>
                <a:latin typeface="Calibri"/>
              </a:rPr>
              <a:t>k,nk</a:t>
            </a:r>
            <a:endParaRPr kumimoji="0" lang="en-US" sz="1400" baseline="-25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5493978" y="3417362"/>
            <a:ext cx="5405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1400" dirty="0" err="1" smtClean="0">
                <a:solidFill>
                  <a:prstClr val="black"/>
                </a:solidFill>
                <a:latin typeface="Calibri"/>
              </a:rPr>
              <a:t>C</a:t>
            </a:r>
            <a:r>
              <a:rPr kumimoji="0" lang="en-US" sz="1800" baseline="-25000" dirty="0" err="1" smtClean="0">
                <a:solidFill>
                  <a:prstClr val="black"/>
                </a:solidFill>
                <a:latin typeface="Calibri"/>
              </a:rPr>
              <a:t>k,nk</a:t>
            </a:r>
            <a:endParaRPr kumimoji="0" lang="en-US" sz="1400" baseline="-25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4" name="Rectangle 193"/>
          <p:cNvSpPr/>
          <p:nvPr/>
        </p:nvSpPr>
        <p:spPr>
          <a:xfrm>
            <a:off x="6488811" y="3417362"/>
            <a:ext cx="5405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1400" dirty="0" err="1" smtClean="0">
                <a:solidFill>
                  <a:prstClr val="black"/>
                </a:solidFill>
                <a:latin typeface="Calibri"/>
              </a:rPr>
              <a:t>C</a:t>
            </a:r>
            <a:r>
              <a:rPr kumimoji="0" lang="en-US" sz="1800" baseline="-25000" dirty="0" err="1" smtClean="0">
                <a:solidFill>
                  <a:prstClr val="black"/>
                </a:solidFill>
                <a:latin typeface="Calibri"/>
              </a:rPr>
              <a:t>k,nk</a:t>
            </a:r>
            <a:endParaRPr kumimoji="0" lang="en-US" sz="1400" baseline="-25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2261479" y="1701695"/>
            <a:ext cx="360996" cy="40011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…</a:t>
            </a:r>
          </a:p>
        </p:txBody>
      </p:sp>
      <p:sp>
        <p:nvSpPr>
          <p:cNvPr id="196" name="TextBox 195"/>
          <p:cNvSpPr txBox="1"/>
          <p:nvPr/>
        </p:nvSpPr>
        <p:spPr>
          <a:xfrm>
            <a:off x="2255252" y="3144375"/>
            <a:ext cx="360996" cy="40011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…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6560895" y="1701695"/>
            <a:ext cx="360996" cy="40011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…</a:t>
            </a:r>
          </a:p>
        </p:txBody>
      </p:sp>
      <p:sp>
        <p:nvSpPr>
          <p:cNvPr id="198" name="TextBox 197"/>
          <p:cNvSpPr txBox="1"/>
          <p:nvPr/>
        </p:nvSpPr>
        <p:spPr>
          <a:xfrm>
            <a:off x="6554668" y="3144375"/>
            <a:ext cx="360996" cy="40011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…</a:t>
            </a:r>
          </a:p>
        </p:txBody>
      </p:sp>
      <p:sp>
        <p:nvSpPr>
          <p:cNvPr id="199" name="TextBox 198"/>
          <p:cNvSpPr txBox="1"/>
          <p:nvPr/>
        </p:nvSpPr>
        <p:spPr>
          <a:xfrm>
            <a:off x="5575587" y="1701695"/>
            <a:ext cx="360996" cy="40011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…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5569360" y="3144375"/>
            <a:ext cx="360996" cy="40011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…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4490700" y="1701695"/>
            <a:ext cx="360996" cy="40011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…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3326547" y="1701695"/>
            <a:ext cx="360996" cy="40011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…</a:t>
            </a:r>
          </a:p>
        </p:txBody>
      </p:sp>
      <p:sp>
        <p:nvSpPr>
          <p:cNvPr id="203" name="Rectangle 202"/>
          <p:cNvSpPr/>
          <p:nvPr/>
        </p:nvSpPr>
        <p:spPr>
          <a:xfrm>
            <a:off x="3106209" y="2780757"/>
            <a:ext cx="792288" cy="9906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4" name="Oval 203"/>
          <p:cNvSpPr/>
          <p:nvPr/>
        </p:nvSpPr>
        <p:spPr>
          <a:xfrm>
            <a:off x="3159453" y="2856957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</a:t>
            </a:r>
            <a:r>
              <a:rPr kumimoji="0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k,1</a:t>
            </a:r>
          </a:p>
        </p:txBody>
      </p:sp>
      <p:sp>
        <p:nvSpPr>
          <p:cNvPr id="205" name="Oval 204"/>
          <p:cNvSpPr/>
          <p:nvPr/>
        </p:nvSpPr>
        <p:spPr>
          <a:xfrm>
            <a:off x="3159453" y="3095082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</a:t>
            </a:r>
            <a:r>
              <a:rPr kumimoji="0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k,2</a:t>
            </a:r>
          </a:p>
        </p:txBody>
      </p:sp>
      <p:sp>
        <p:nvSpPr>
          <p:cNvPr id="206" name="Oval 205"/>
          <p:cNvSpPr/>
          <p:nvPr/>
        </p:nvSpPr>
        <p:spPr>
          <a:xfrm>
            <a:off x="3159453" y="3466557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3276660" y="2141500"/>
            <a:ext cx="503664" cy="64633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…</a:t>
            </a:r>
          </a:p>
        </p:txBody>
      </p:sp>
      <p:sp>
        <p:nvSpPr>
          <p:cNvPr id="208" name="Rectangle 207"/>
          <p:cNvSpPr/>
          <p:nvPr/>
        </p:nvSpPr>
        <p:spPr>
          <a:xfrm>
            <a:off x="3261814" y="3418932"/>
            <a:ext cx="5405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1400" dirty="0" err="1" smtClean="0">
                <a:solidFill>
                  <a:prstClr val="black"/>
                </a:solidFill>
                <a:latin typeface="Calibri"/>
              </a:rPr>
              <a:t>C</a:t>
            </a:r>
            <a:r>
              <a:rPr kumimoji="0" lang="en-US" sz="1800" baseline="-25000" dirty="0" err="1" smtClean="0">
                <a:solidFill>
                  <a:prstClr val="black"/>
                </a:solidFill>
                <a:latin typeface="Calibri"/>
              </a:rPr>
              <a:t>k,nk</a:t>
            </a:r>
            <a:endParaRPr kumimoji="0" lang="en-US" sz="1400" baseline="-25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3337196" y="3145945"/>
            <a:ext cx="360996" cy="40011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…</a:t>
            </a:r>
          </a:p>
        </p:txBody>
      </p:sp>
      <p:sp>
        <p:nvSpPr>
          <p:cNvPr id="210" name="Rectangle 209"/>
          <p:cNvSpPr/>
          <p:nvPr/>
        </p:nvSpPr>
        <p:spPr>
          <a:xfrm>
            <a:off x="4249209" y="2779187"/>
            <a:ext cx="792288" cy="99060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4302453" y="2855387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</a:t>
            </a:r>
            <a:r>
              <a:rPr kumimoji="0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k,1</a:t>
            </a:r>
          </a:p>
        </p:txBody>
      </p:sp>
      <p:sp>
        <p:nvSpPr>
          <p:cNvPr id="212" name="Oval 211"/>
          <p:cNvSpPr/>
          <p:nvPr/>
        </p:nvSpPr>
        <p:spPr>
          <a:xfrm>
            <a:off x="4302453" y="3093512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</a:t>
            </a:r>
            <a:r>
              <a:rPr kumimoji="0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k,2</a:t>
            </a:r>
          </a:p>
        </p:txBody>
      </p:sp>
      <p:sp>
        <p:nvSpPr>
          <p:cNvPr id="213" name="Oval 212"/>
          <p:cNvSpPr/>
          <p:nvPr/>
        </p:nvSpPr>
        <p:spPr>
          <a:xfrm>
            <a:off x="4302453" y="3464987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4419660" y="2139930"/>
            <a:ext cx="503664" cy="64633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…</a:t>
            </a:r>
          </a:p>
        </p:txBody>
      </p:sp>
      <p:sp>
        <p:nvSpPr>
          <p:cNvPr id="215" name="Rectangle 214"/>
          <p:cNvSpPr/>
          <p:nvPr/>
        </p:nvSpPr>
        <p:spPr>
          <a:xfrm>
            <a:off x="4404814" y="3417362"/>
            <a:ext cx="5405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1400" dirty="0" err="1" smtClean="0">
                <a:solidFill>
                  <a:prstClr val="black"/>
                </a:solidFill>
                <a:latin typeface="Calibri"/>
              </a:rPr>
              <a:t>C</a:t>
            </a:r>
            <a:r>
              <a:rPr kumimoji="0" lang="en-US" sz="1800" baseline="-25000" dirty="0" err="1" smtClean="0">
                <a:solidFill>
                  <a:prstClr val="black"/>
                </a:solidFill>
                <a:latin typeface="Calibri"/>
              </a:rPr>
              <a:t>k,nk</a:t>
            </a:r>
            <a:endParaRPr kumimoji="0" lang="en-US" sz="1400" baseline="-25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4480196" y="3144375"/>
            <a:ext cx="360996" cy="40011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…</a:t>
            </a:r>
          </a:p>
        </p:txBody>
      </p:sp>
      <p:cxnSp>
        <p:nvCxnSpPr>
          <p:cNvPr id="218" name="Straight Connector 217"/>
          <p:cNvCxnSpPr/>
          <p:nvPr/>
        </p:nvCxnSpPr>
        <p:spPr>
          <a:xfrm flipV="1">
            <a:off x="4000066" y="2333655"/>
            <a:ext cx="0" cy="1447800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ysDot"/>
          </a:ln>
          <a:effectLst/>
        </p:spPr>
      </p:cxnSp>
      <p:sp>
        <p:nvSpPr>
          <p:cNvPr id="219" name="Freeform 218"/>
          <p:cNvSpPr/>
          <p:nvPr/>
        </p:nvSpPr>
        <p:spPr>
          <a:xfrm>
            <a:off x="3864896" y="2160050"/>
            <a:ext cx="157701" cy="143124"/>
          </a:xfrm>
          <a:custGeom>
            <a:avLst/>
            <a:gdLst>
              <a:gd name="connsiteX0" fmla="*/ 135172 w 157701"/>
              <a:gd name="connsiteY0" fmla="*/ 143124 h 143124"/>
              <a:gd name="connsiteX1" fmla="*/ 135172 w 157701"/>
              <a:gd name="connsiteY1" fmla="*/ 39757 h 143124"/>
              <a:gd name="connsiteX2" fmla="*/ 0 w 157701"/>
              <a:gd name="connsiteY2" fmla="*/ 0 h 143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701" h="143124">
                <a:moveTo>
                  <a:pt x="135172" y="143124"/>
                </a:moveTo>
                <a:cubicBezTo>
                  <a:pt x="146436" y="103367"/>
                  <a:pt x="157701" y="63611"/>
                  <a:pt x="135172" y="39757"/>
                </a:cubicBezTo>
                <a:cubicBezTo>
                  <a:pt x="112643" y="15903"/>
                  <a:pt x="0" y="0"/>
                  <a:pt x="0" y="0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20" name="Straight Connector 219"/>
          <p:cNvCxnSpPr/>
          <p:nvPr/>
        </p:nvCxnSpPr>
        <p:spPr>
          <a:xfrm flipV="1">
            <a:off x="5131805" y="2333655"/>
            <a:ext cx="0" cy="1447800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ysDot"/>
          </a:ln>
          <a:effectLst/>
        </p:spPr>
      </p:cxnSp>
      <p:sp>
        <p:nvSpPr>
          <p:cNvPr id="221" name="Freeform 220"/>
          <p:cNvSpPr/>
          <p:nvPr/>
        </p:nvSpPr>
        <p:spPr>
          <a:xfrm>
            <a:off x="6078009" y="3552855"/>
            <a:ext cx="157701" cy="143124"/>
          </a:xfrm>
          <a:custGeom>
            <a:avLst/>
            <a:gdLst>
              <a:gd name="connsiteX0" fmla="*/ 135172 w 157701"/>
              <a:gd name="connsiteY0" fmla="*/ 143124 h 143124"/>
              <a:gd name="connsiteX1" fmla="*/ 135172 w 157701"/>
              <a:gd name="connsiteY1" fmla="*/ 39757 h 143124"/>
              <a:gd name="connsiteX2" fmla="*/ 0 w 157701"/>
              <a:gd name="connsiteY2" fmla="*/ 0 h 143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701" h="143124">
                <a:moveTo>
                  <a:pt x="135172" y="143124"/>
                </a:moveTo>
                <a:cubicBezTo>
                  <a:pt x="146436" y="103367"/>
                  <a:pt x="157701" y="63611"/>
                  <a:pt x="135172" y="39757"/>
                </a:cubicBezTo>
                <a:cubicBezTo>
                  <a:pt x="112643" y="15903"/>
                  <a:pt x="0" y="0"/>
                  <a:pt x="0" y="0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2" name="Freeform 221"/>
          <p:cNvSpPr/>
          <p:nvPr/>
        </p:nvSpPr>
        <p:spPr>
          <a:xfrm>
            <a:off x="6078009" y="2144810"/>
            <a:ext cx="157701" cy="143124"/>
          </a:xfrm>
          <a:custGeom>
            <a:avLst/>
            <a:gdLst>
              <a:gd name="connsiteX0" fmla="*/ 135172 w 157701"/>
              <a:gd name="connsiteY0" fmla="*/ 143124 h 143124"/>
              <a:gd name="connsiteX1" fmla="*/ 135172 w 157701"/>
              <a:gd name="connsiteY1" fmla="*/ 39757 h 143124"/>
              <a:gd name="connsiteX2" fmla="*/ 0 w 157701"/>
              <a:gd name="connsiteY2" fmla="*/ 0 h 143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701" h="143124">
                <a:moveTo>
                  <a:pt x="135172" y="143124"/>
                </a:moveTo>
                <a:cubicBezTo>
                  <a:pt x="146436" y="103367"/>
                  <a:pt x="157701" y="63611"/>
                  <a:pt x="135172" y="39757"/>
                </a:cubicBezTo>
                <a:cubicBezTo>
                  <a:pt x="112643" y="15903"/>
                  <a:pt x="0" y="0"/>
                  <a:pt x="0" y="0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3" name="Freeform 222"/>
          <p:cNvSpPr/>
          <p:nvPr/>
        </p:nvSpPr>
        <p:spPr>
          <a:xfrm>
            <a:off x="6078009" y="2647731"/>
            <a:ext cx="157701" cy="143124"/>
          </a:xfrm>
          <a:custGeom>
            <a:avLst/>
            <a:gdLst>
              <a:gd name="connsiteX0" fmla="*/ 135172 w 157701"/>
              <a:gd name="connsiteY0" fmla="*/ 143124 h 143124"/>
              <a:gd name="connsiteX1" fmla="*/ 135172 w 157701"/>
              <a:gd name="connsiteY1" fmla="*/ 39757 h 143124"/>
              <a:gd name="connsiteX2" fmla="*/ 0 w 157701"/>
              <a:gd name="connsiteY2" fmla="*/ 0 h 143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701" h="143124">
                <a:moveTo>
                  <a:pt x="135172" y="143124"/>
                </a:moveTo>
                <a:cubicBezTo>
                  <a:pt x="146436" y="103367"/>
                  <a:pt x="157701" y="63611"/>
                  <a:pt x="135172" y="39757"/>
                </a:cubicBezTo>
                <a:cubicBezTo>
                  <a:pt x="112643" y="15903"/>
                  <a:pt x="0" y="0"/>
                  <a:pt x="0" y="0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24" name="Straight Connector 223"/>
          <p:cNvCxnSpPr/>
          <p:nvPr/>
        </p:nvCxnSpPr>
        <p:spPr>
          <a:xfrm flipV="1">
            <a:off x="6230409" y="2843202"/>
            <a:ext cx="0" cy="685800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ysDot"/>
          </a:ln>
          <a:effectLst/>
        </p:spPr>
      </p:cxnSp>
      <p:cxnSp>
        <p:nvCxnSpPr>
          <p:cNvPr id="225" name="Straight Connector 224"/>
          <p:cNvCxnSpPr/>
          <p:nvPr/>
        </p:nvCxnSpPr>
        <p:spPr>
          <a:xfrm flipV="1">
            <a:off x="6230409" y="2333655"/>
            <a:ext cx="0" cy="304800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ysDot"/>
          </a:ln>
          <a:effectLst/>
        </p:spPr>
      </p:cxnSp>
      <p:grpSp>
        <p:nvGrpSpPr>
          <p:cNvPr id="226" name="Group 225"/>
          <p:cNvGrpSpPr/>
          <p:nvPr/>
        </p:nvGrpSpPr>
        <p:grpSpPr>
          <a:xfrm>
            <a:off x="4882662" y="1487504"/>
            <a:ext cx="231910" cy="922351"/>
            <a:chOff x="5559290" y="1752600"/>
            <a:chExt cx="231910" cy="922351"/>
          </a:xfrm>
        </p:grpSpPr>
        <p:grpSp>
          <p:nvGrpSpPr>
            <p:cNvPr id="227" name="Group 226"/>
            <p:cNvGrpSpPr/>
            <p:nvPr/>
          </p:nvGrpSpPr>
          <p:grpSpPr>
            <a:xfrm>
              <a:off x="5562600" y="2209800"/>
              <a:ext cx="228600" cy="228600"/>
              <a:chOff x="1981200" y="5029200"/>
              <a:chExt cx="381000" cy="381000"/>
            </a:xfrm>
          </p:grpSpPr>
          <p:sp>
            <p:nvSpPr>
              <p:cNvPr id="235" name="Arc 234"/>
              <p:cNvSpPr/>
              <p:nvPr/>
            </p:nvSpPr>
            <p:spPr>
              <a:xfrm>
                <a:off x="1981200" y="5029200"/>
                <a:ext cx="381000" cy="381000"/>
              </a:xfrm>
              <a:prstGeom prst="arc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36" name="Arc 235"/>
              <p:cNvSpPr/>
              <p:nvPr/>
            </p:nvSpPr>
            <p:spPr>
              <a:xfrm rot="5400000">
                <a:off x="1981200" y="5029200"/>
                <a:ext cx="381000" cy="381000"/>
              </a:xfrm>
              <a:prstGeom prst="arc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228" name="Group 227"/>
            <p:cNvGrpSpPr/>
            <p:nvPr/>
          </p:nvGrpSpPr>
          <p:grpSpPr>
            <a:xfrm>
              <a:off x="5559290" y="1981200"/>
              <a:ext cx="228600" cy="228600"/>
              <a:chOff x="1981200" y="5029200"/>
              <a:chExt cx="381000" cy="381000"/>
            </a:xfrm>
          </p:grpSpPr>
          <p:sp>
            <p:nvSpPr>
              <p:cNvPr id="233" name="Arc 232"/>
              <p:cNvSpPr/>
              <p:nvPr/>
            </p:nvSpPr>
            <p:spPr>
              <a:xfrm>
                <a:off x="1981200" y="5029200"/>
                <a:ext cx="381000" cy="381000"/>
              </a:xfrm>
              <a:prstGeom prst="arc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34" name="Arc 233"/>
              <p:cNvSpPr/>
              <p:nvPr/>
            </p:nvSpPr>
            <p:spPr>
              <a:xfrm rot="5400000">
                <a:off x="1981200" y="5029200"/>
                <a:ext cx="381000" cy="381000"/>
              </a:xfrm>
              <a:prstGeom prst="arc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229" name="Group 228"/>
            <p:cNvGrpSpPr/>
            <p:nvPr/>
          </p:nvGrpSpPr>
          <p:grpSpPr>
            <a:xfrm>
              <a:off x="5562600" y="1752600"/>
              <a:ext cx="228600" cy="228600"/>
              <a:chOff x="1981200" y="5029200"/>
              <a:chExt cx="381000" cy="381000"/>
            </a:xfrm>
          </p:grpSpPr>
          <p:sp>
            <p:nvSpPr>
              <p:cNvPr id="231" name="Arc 230"/>
              <p:cNvSpPr/>
              <p:nvPr/>
            </p:nvSpPr>
            <p:spPr>
              <a:xfrm>
                <a:off x="1981200" y="5029200"/>
                <a:ext cx="381000" cy="381000"/>
              </a:xfrm>
              <a:prstGeom prst="arc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  <a:headEnd type="triangle" w="med" len="med"/>
                <a:tailEnd type="none" w="med" len="me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32" name="Arc 231"/>
              <p:cNvSpPr/>
              <p:nvPr/>
            </p:nvSpPr>
            <p:spPr>
              <a:xfrm rot="5400000">
                <a:off x="1981200" y="5029200"/>
                <a:ext cx="381000" cy="381000"/>
              </a:xfrm>
              <a:prstGeom prst="arc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230" name="Arc 229"/>
            <p:cNvSpPr/>
            <p:nvPr/>
          </p:nvSpPr>
          <p:spPr>
            <a:xfrm>
              <a:off x="5562600" y="2446351"/>
              <a:ext cx="228600" cy="228600"/>
            </a:xfrm>
            <a:prstGeom prst="arc">
              <a:avLst/>
            </a:prstGeom>
            <a:noFill/>
            <a:ln w="38100" cap="flat" cmpd="sng" algn="ctr">
              <a:solidFill>
                <a:srgbClr val="00B050"/>
              </a:solidFill>
              <a:prstDash val="sysDot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grpSp>
        <p:nvGrpSpPr>
          <p:cNvPr id="237" name="Group 236"/>
          <p:cNvGrpSpPr/>
          <p:nvPr/>
        </p:nvGrpSpPr>
        <p:grpSpPr>
          <a:xfrm>
            <a:off x="6971866" y="1495455"/>
            <a:ext cx="231910" cy="685800"/>
            <a:chOff x="5559290" y="1752600"/>
            <a:chExt cx="231910" cy="685800"/>
          </a:xfrm>
        </p:grpSpPr>
        <p:grpSp>
          <p:nvGrpSpPr>
            <p:cNvPr id="238" name="Group 146"/>
            <p:cNvGrpSpPr/>
            <p:nvPr/>
          </p:nvGrpSpPr>
          <p:grpSpPr>
            <a:xfrm>
              <a:off x="5562600" y="2209800"/>
              <a:ext cx="228600" cy="228600"/>
              <a:chOff x="1981200" y="5029200"/>
              <a:chExt cx="381000" cy="381000"/>
            </a:xfrm>
          </p:grpSpPr>
          <p:sp>
            <p:nvSpPr>
              <p:cNvPr id="245" name="Arc 244"/>
              <p:cNvSpPr/>
              <p:nvPr/>
            </p:nvSpPr>
            <p:spPr>
              <a:xfrm>
                <a:off x="1981200" y="5029200"/>
                <a:ext cx="381000" cy="381000"/>
              </a:xfrm>
              <a:prstGeom prst="arc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46" name="Arc 245"/>
              <p:cNvSpPr/>
              <p:nvPr/>
            </p:nvSpPr>
            <p:spPr>
              <a:xfrm rot="5400000">
                <a:off x="1981200" y="5029200"/>
                <a:ext cx="381000" cy="381000"/>
              </a:xfrm>
              <a:prstGeom prst="arc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239" name="Group 147"/>
            <p:cNvGrpSpPr/>
            <p:nvPr/>
          </p:nvGrpSpPr>
          <p:grpSpPr>
            <a:xfrm>
              <a:off x="5559290" y="1981200"/>
              <a:ext cx="228600" cy="228600"/>
              <a:chOff x="1981200" y="5029200"/>
              <a:chExt cx="381000" cy="381000"/>
            </a:xfrm>
          </p:grpSpPr>
          <p:sp>
            <p:nvSpPr>
              <p:cNvPr id="243" name="Arc 242"/>
              <p:cNvSpPr/>
              <p:nvPr/>
            </p:nvSpPr>
            <p:spPr>
              <a:xfrm>
                <a:off x="1981200" y="5029200"/>
                <a:ext cx="381000" cy="381000"/>
              </a:xfrm>
              <a:prstGeom prst="arc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44" name="Arc 243"/>
              <p:cNvSpPr/>
              <p:nvPr/>
            </p:nvSpPr>
            <p:spPr>
              <a:xfrm rot="5400000">
                <a:off x="1981200" y="5029200"/>
                <a:ext cx="381000" cy="381000"/>
              </a:xfrm>
              <a:prstGeom prst="arc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240" name="Group 150"/>
            <p:cNvGrpSpPr/>
            <p:nvPr/>
          </p:nvGrpSpPr>
          <p:grpSpPr>
            <a:xfrm>
              <a:off x="5562600" y="1752600"/>
              <a:ext cx="228600" cy="228600"/>
              <a:chOff x="1981200" y="5029200"/>
              <a:chExt cx="381000" cy="381000"/>
            </a:xfrm>
          </p:grpSpPr>
          <p:sp>
            <p:nvSpPr>
              <p:cNvPr id="241" name="Arc 240"/>
              <p:cNvSpPr/>
              <p:nvPr/>
            </p:nvSpPr>
            <p:spPr>
              <a:xfrm>
                <a:off x="1981200" y="5029200"/>
                <a:ext cx="381000" cy="381000"/>
              </a:xfrm>
              <a:prstGeom prst="arc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  <a:headEnd type="triangle" w="med" len="med"/>
                <a:tailEnd type="none" w="med" len="me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42" name="Arc 241"/>
              <p:cNvSpPr/>
              <p:nvPr/>
            </p:nvSpPr>
            <p:spPr>
              <a:xfrm rot="5400000">
                <a:off x="1981200" y="5029200"/>
                <a:ext cx="381000" cy="381000"/>
              </a:xfrm>
              <a:prstGeom prst="arc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</p:grpSp>
      <p:grpSp>
        <p:nvGrpSpPr>
          <p:cNvPr id="247" name="Group 246"/>
          <p:cNvGrpSpPr/>
          <p:nvPr/>
        </p:nvGrpSpPr>
        <p:grpSpPr>
          <a:xfrm>
            <a:off x="6992409" y="2943255"/>
            <a:ext cx="231910" cy="922351"/>
            <a:chOff x="5559290" y="1752600"/>
            <a:chExt cx="231910" cy="922351"/>
          </a:xfrm>
        </p:grpSpPr>
        <p:grpSp>
          <p:nvGrpSpPr>
            <p:cNvPr id="248" name="Group 146"/>
            <p:cNvGrpSpPr/>
            <p:nvPr/>
          </p:nvGrpSpPr>
          <p:grpSpPr>
            <a:xfrm>
              <a:off x="5562600" y="2209800"/>
              <a:ext cx="228600" cy="228600"/>
              <a:chOff x="1981200" y="5029200"/>
              <a:chExt cx="381000" cy="381000"/>
            </a:xfrm>
          </p:grpSpPr>
          <p:sp>
            <p:nvSpPr>
              <p:cNvPr id="256" name="Arc 255"/>
              <p:cNvSpPr/>
              <p:nvPr/>
            </p:nvSpPr>
            <p:spPr>
              <a:xfrm>
                <a:off x="1981200" y="5029200"/>
                <a:ext cx="381000" cy="381000"/>
              </a:xfrm>
              <a:prstGeom prst="arc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57" name="Arc 256"/>
              <p:cNvSpPr/>
              <p:nvPr/>
            </p:nvSpPr>
            <p:spPr>
              <a:xfrm rot="5400000">
                <a:off x="1981200" y="5029200"/>
                <a:ext cx="381000" cy="381000"/>
              </a:xfrm>
              <a:prstGeom prst="arc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249" name="Group 147"/>
            <p:cNvGrpSpPr/>
            <p:nvPr/>
          </p:nvGrpSpPr>
          <p:grpSpPr>
            <a:xfrm>
              <a:off x="5559290" y="1981200"/>
              <a:ext cx="228600" cy="228600"/>
              <a:chOff x="1981200" y="5029200"/>
              <a:chExt cx="381000" cy="381000"/>
            </a:xfrm>
          </p:grpSpPr>
          <p:sp>
            <p:nvSpPr>
              <p:cNvPr id="254" name="Arc 253"/>
              <p:cNvSpPr/>
              <p:nvPr/>
            </p:nvSpPr>
            <p:spPr>
              <a:xfrm>
                <a:off x="1981200" y="5029200"/>
                <a:ext cx="381000" cy="381000"/>
              </a:xfrm>
              <a:prstGeom prst="arc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55" name="Arc 254"/>
              <p:cNvSpPr/>
              <p:nvPr/>
            </p:nvSpPr>
            <p:spPr>
              <a:xfrm rot="5400000">
                <a:off x="1981200" y="5029200"/>
                <a:ext cx="381000" cy="381000"/>
              </a:xfrm>
              <a:prstGeom prst="arc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250" name="Group 150"/>
            <p:cNvGrpSpPr/>
            <p:nvPr/>
          </p:nvGrpSpPr>
          <p:grpSpPr>
            <a:xfrm>
              <a:off x="5562600" y="1752600"/>
              <a:ext cx="228600" cy="228600"/>
              <a:chOff x="1981200" y="5029200"/>
              <a:chExt cx="381000" cy="381000"/>
            </a:xfrm>
          </p:grpSpPr>
          <p:sp>
            <p:nvSpPr>
              <p:cNvPr id="252" name="Arc 251"/>
              <p:cNvSpPr/>
              <p:nvPr/>
            </p:nvSpPr>
            <p:spPr>
              <a:xfrm>
                <a:off x="1981200" y="5029200"/>
                <a:ext cx="381000" cy="381000"/>
              </a:xfrm>
              <a:prstGeom prst="arc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  <a:headEnd type="triangle" w="med" len="med"/>
                <a:tailEnd type="none" w="med" len="me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53" name="Arc 252"/>
              <p:cNvSpPr/>
              <p:nvPr/>
            </p:nvSpPr>
            <p:spPr>
              <a:xfrm rot="5400000">
                <a:off x="1981200" y="5029200"/>
                <a:ext cx="381000" cy="381000"/>
              </a:xfrm>
              <a:prstGeom prst="arc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251" name="Arc 250"/>
            <p:cNvSpPr/>
            <p:nvPr/>
          </p:nvSpPr>
          <p:spPr>
            <a:xfrm>
              <a:off x="5562600" y="2446351"/>
              <a:ext cx="228600" cy="228600"/>
            </a:xfrm>
            <a:prstGeom prst="arc">
              <a:avLst/>
            </a:prstGeom>
            <a:noFill/>
            <a:ln w="38100" cap="flat" cmpd="sng" algn="ctr">
              <a:solidFill>
                <a:srgbClr val="00B050"/>
              </a:solidFill>
              <a:prstDash val="solid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grpSp>
        <p:nvGrpSpPr>
          <p:cNvPr id="258" name="Group 257"/>
          <p:cNvGrpSpPr/>
          <p:nvPr/>
        </p:nvGrpSpPr>
        <p:grpSpPr>
          <a:xfrm>
            <a:off x="6992409" y="2213059"/>
            <a:ext cx="231910" cy="685800"/>
            <a:chOff x="5559290" y="1752600"/>
            <a:chExt cx="231910" cy="685800"/>
          </a:xfrm>
        </p:grpSpPr>
        <p:grpSp>
          <p:nvGrpSpPr>
            <p:cNvPr id="259" name="Group 146"/>
            <p:cNvGrpSpPr/>
            <p:nvPr/>
          </p:nvGrpSpPr>
          <p:grpSpPr>
            <a:xfrm>
              <a:off x="5562600" y="2209800"/>
              <a:ext cx="228600" cy="228600"/>
              <a:chOff x="1981200" y="5029200"/>
              <a:chExt cx="381000" cy="381000"/>
            </a:xfrm>
          </p:grpSpPr>
          <p:sp>
            <p:nvSpPr>
              <p:cNvPr id="266" name="Arc 265"/>
              <p:cNvSpPr/>
              <p:nvPr/>
            </p:nvSpPr>
            <p:spPr>
              <a:xfrm>
                <a:off x="1981200" y="5029200"/>
                <a:ext cx="381000" cy="381000"/>
              </a:xfrm>
              <a:prstGeom prst="arc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67" name="Arc 266"/>
              <p:cNvSpPr/>
              <p:nvPr/>
            </p:nvSpPr>
            <p:spPr>
              <a:xfrm rot="5400000">
                <a:off x="1981200" y="5029200"/>
                <a:ext cx="381000" cy="381000"/>
              </a:xfrm>
              <a:prstGeom prst="arc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260" name="Group 147"/>
            <p:cNvGrpSpPr/>
            <p:nvPr/>
          </p:nvGrpSpPr>
          <p:grpSpPr>
            <a:xfrm>
              <a:off x="5559290" y="1981200"/>
              <a:ext cx="228600" cy="228600"/>
              <a:chOff x="1981200" y="5029200"/>
              <a:chExt cx="381000" cy="381000"/>
            </a:xfrm>
          </p:grpSpPr>
          <p:sp>
            <p:nvSpPr>
              <p:cNvPr id="264" name="Arc 263"/>
              <p:cNvSpPr/>
              <p:nvPr/>
            </p:nvSpPr>
            <p:spPr>
              <a:xfrm>
                <a:off x="1981200" y="5029200"/>
                <a:ext cx="381000" cy="381000"/>
              </a:xfrm>
              <a:prstGeom prst="arc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65" name="Arc 264"/>
              <p:cNvSpPr/>
              <p:nvPr/>
            </p:nvSpPr>
            <p:spPr>
              <a:xfrm rot="5400000">
                <a:off x="1981200" y="5029200"/>
                <a:ext cx="381000" cy="381000"/>
              </a:xfrm>
              <a:prstGeom prst="arc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261" name="Group 150"/>
            <p:cNvGrpSpPr/>
            <p:nvPr/>
          </p:nvGrpSpPr>
          <p:grpSpPr>
            <a:xfrm>
              <a:off x="5562600" y="1752600"/>
              <a:ext cx="228600" cy="228600"/>
              <a:chOff x="1981200" y="5029200"/>
              <a:chExt cx="381000" cy="381000"/>
            </a:xfrm>
          </p:grpSpPr>
          <p:sp>
            <p:nvSpPr>
              <p:cNvPr id="262" name="Arc 261"/>
              <p:cNvSpPr/>
              <p:nvPr/>
            </p:nvSpPr>
            <p:spPr>
              <a:xfrm>
                <a:off x="1981200" y="5029200"/>
                <a:ext cx="381000" cy="381000"/>
              </a:xfrm>
              <a:prstGeom prst="arc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  <a:headEnd type="triangle" w="med" len="med"/>
                <a:tailEnd type="none" w="med" len="me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63" name="Arc 262"/>
              <p:cNvSpPr/>
              <p:nvPr/>
            </p:nvSpPr>
            <p:spPr>
              <a:xfrm rot="5400000">
                <a:off x="1981200" y="5029200"/>
                <a:ext cx="381000" cy="381000"/>
              </a:xfrm>
              <a:prstGeom prst="arc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</p:grpSp>
      <p:cxnSp>
        <p:nvCxnSpPr>
          <p:cNvPr id="268" name="Straight Arrow Connector 267"/>
          <p:cNvCxnSpPr>
            <a:endCxn id="148" idx="0"/>
          </p:cNvCxnSpPr>
          <p:nvPr/>
        </p:nvCxnSpPr>
        <p:spPr>
          <a:xfrm>
            <a:off x="2420409" y="3705255"/>
            <a:ext cx="11805" cy="369332"/>
          </a:xfrm>
          <a:prstGeom prst="straightConnector1">
            <a:avLst/>
          </a:prstGeom>
          <a:solidFill>
            <a:sysClr val="window" lastClr="FFFFFF"/>
          </a:solidFill>
          <a:ln w="3810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269" name="Straight Arrow Connector 268"/>
          <p:cNvCxnSpPr/>
          <p:nvPr/>
        </p:nvCxnSpPr>
        <p:spPr>
          <a:xfrm>
            <a:off x="2420409" y="2257455"/>
            <a:ext cx="0" cy="230803"/>
          </a:xfrm>
          <a:prstGeom prst="straightConnector1">
            <a:avLst/>
          </a:prstGeom>
          <a:solidFill>
            <a:sysClr val="window" lastClr="FFFFFF"/>
          </a:solidFill>
          <a:ln w="3810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triangle" w="med" len="med"/>
          </a:ln>
          <a:effectLst/>
        </p:spPr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75855"/>
              </p:ext>
            </p:extLst>
          </p:nvPr>
        </p:nvGraphicFramePr>
        <p:xfrm>
          <a:off x="1524000" y="5029200"/>
          <a:ext cx="609600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5396"/>
                <a:gridCol w="2362200"/>
                <a:gridCol w="2698404"/>
              </a:tblGrid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Binary </a:t>
                      </a:r>
                      <a:r>
                        <a:rPr lang="en-US" b="1" dirty="0" err="1" smtClean="0"/>
                        <a:t>config</a:t>
                      </a:r>
                      <a:endParaRPr lang="en-US" b="1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In-Binary </a:t>
                      </a:r>
                      <a:r>
                        <a:rPr lang="en-US" b="1" dirty="0" err="1" smtClean="0"/>
                        <a:t>config</a:t>
                      </a:r>
                      <a:endParaRPr lang="en-US" b="1" dirty="0"/>
                    </a:p>
                  </a:txBody>
                  <a:tcPr marT="0" marB="0"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Mode 1</a:t>
                      </a:r>
                      <a:endParaRPr lang="en-US" b="1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 binary</a:t>
                      </a:r>
                      <a:endParaRPr lang="en-US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last stack</a:t>
                      </a:r>
                      <a:r>
                        <a:rPr lang="en-US" baseline="0" dirty="0" smtClean="0"/>
                        <a:t> frame</a:t>
                      </a:r>
                      <a:endParaRPr lang="en-US" dirty="0"/>
                    </a:p>
                  </a:txBody>
                  <a:tcPr marT="0" marB="0"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Mode</a:t>
                      </a:r>
                      <a:r>
                        <a:rPr lang="en-US" b="1" baseline="0" dirty="0" smtClean="0"/>
                        <a:t> 2</a:t>
                      </a:r>
                      <a:endParaRPr lang="en-US" b="1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 binary</a:t>
                      </a:r>
                      <a:endParaRPr lang="en-US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stack frames</a:t>
                      </a:r>
                      <a:endParaRPr lang="en-US" dirty="0"/>
                    </a:p>
                  </a:txBody>
                  <a:tcPr marT="0" marB="0"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Mode 3</a:t>
                      </a:r>
                      <a:endParaRPr lang="en-US" b="1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binaries, libraries</a:t>
                      </a:r>
                      <a:endParaRPr lang="en-US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Last stack frames</a:t>
                      </a:r>
                      <a:endParaRPr lang="en-US" dirty="0"/>
                    </a:p>
                  </a:txBody>
                  <a:tcPr marT="0" marB="0"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Mode 4</a:t>
                      </a:r>
                      <a:endParaRPr lang="en-US" b="1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All binaries, libraries</a:t>
                      </a:r>
                      <a:endParaRPr lang="en-US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stack frames</a:t>
                      </a:r>
                      <a:endParaRPr lang="en-US" dirty="0"/>
                    </a:p>
                  </a:txBody>
                  <a:tcPr marT="0" marB="0"/>
                </a:tc>
              </a:tr>
            </a:tbl>
          </a:graphicData>
        </a:graphic>
      </p:graphicFrame>
      <p:sp>
        <p:nvSpPr>
          <p:cNvPr id="270" name="Oval 269"/>
          <p:cNvSpPr/>
          <p:nvPr/>
        </p:nvSpPr>
        <p:spPr>
          <a:xfrm>
            <a:off x="7848600" y="1266855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1" name="Oval 270"/>
          <p:cNvSpPr/>
          <p:nvPr/>
        </p:nvSpPr>
        <p:spPr>
          <a:xfrm>
            <a:off x="7848600" y="2157026"/>
            <a:ext cx="685800" cy="2286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2" name="Group 271"/>
          <p:cNvGrpSpPr/>
          <p:nvPr/>
        </p:nvGrpSpPr>
        <p:grpSpPr>
          <a:xfrm>
            <a:off x="7959590" y="2943255"/>
            <a:ext cx="231910" cy="922351"/>
            <a:chOff x="5559290" y="1752600"/>
            <a:chExt cx="231910" cy="922351"/>
          </a:xfrm>
        </p:grpSpPr>
        <p:grpSp>
          <p:nvGrpSpPr>
            <p:cNvPr id="273" name="Group 272"/>
            <p:cNvGrpSpPr/>
            <p:nvPr/>
          </p:nvGrpSpPr>
          <p:grpSpPr>
            <a:xfrm>
              <a:off x="5562600" y="2209800"/>
              <a:ext cx="228600" cy="228600"/>
              <a:chOff x="1981200" y="5029200"/>
              <a:chExt cx="381000" cy="381000"/>
            </a:xfrm>
          </p:grpSpPr>
          <p:sp>
            <p:nvSpPr>
              <p:cNvPr id="281" name="Arc 280"/>
              <p:cNvSpPr/>
              <p:nvPr/>
            </p:nvSpPr>
            <p:spPr>
              <a:xfrm>
                <a:off x="1981200" y="5029200"/>
                <a:ext cx="381000" cy="381000"/>
              </a:xfrm>
              <a:prstGeom prst="arc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82" name="Arc 281"/>
              <p:cNvSpPr/>
              <p:nvPr/>
            </p:nvSpPr>
            <p:spPr>
              <a:xfrm rot="5400000">
                <a:off x="1981200" y="5029200"/>
                <a:ext cx="381000" cy="381000"/>
              </a:xfrm>
              <a:prstGeom prst="arc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274" name="Group 273"/>
            <p:cNvGrpSpPr/>
            <p:nvPr/>
          </p:nvGrpSpPr>
          <p:grpSpPr>
            <a:xfrm>
              <a:off x="5559290" y="1981200"/>
              <a:ext cx="228600" cy="228600"/>
              <a:chOff x="1981200" y="5029200"/>
              <a:chExt cx="381000" cy="381000"/>
            </a:xfrm>
          </p:grpSpPr>
          <p:sp>
            <p:nvSpPr>
              <p:cNvPr id="279" name="Arc 278"/>
              <p:cNvSpPr/>
              <p:nvPr/>
            </p:nvSpPr>
            <p:spPr>
              <a:xfrm>
                <a:off x="1981200" y="5029200"/>
                <a:ext cx="381000" cy="381000"/>
              </a:xfrm>
              <a:prstGeom prst="arc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80" name="Arc 279"/>
              <p:cNvSpPr/>
              <p:nvPr/>
            </p:nvSpPr>
            <p:spPr>
              <a:xfrm rot="5400000">
                <a:off x="1981200" y="5029200"/>
                <a:ext cx="381000" cy="381000"/>
              </a:xfrm>
              <a:prstGeom prst="arc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275" name="Group 274"/>
            <p:cNvGrpSpPr/>
            <p:nvPr/>
          </p:nvGrpSpPr>
          <p:grpSpPr>
            <a:xfrm>
              <a:off x="5562600" y="1752600"/>
              <a:ext cx="228600" cy="228600"/>
              <a:chOff x="1981200" y="5029200"/>
              <a:chExt cx="381000" cy="381000"/>
            </a:xfrm>
          </p:grpSpPr>
          <p:sp>
            <p:nvSpPr>
              <p:cNvPr id="277" name="Arc 276"/>
              <p:cNvSpPr/>
              <p:nvPr/>
            </p:nvSpPr>
            <p:spPr>
              <a:xfrm>
                <a:off x="1981200" y="5029200"/>
                <a:ext cx="381000" cy="381000"/>
              </a:xfrm>
              <a:prstGeom prst="arc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  <a:headEnd type="triangle" w="med" len="med"/>
                <a:tailEnd type="none" w="med" len="me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278" name="Arc 277"/>
              <p:cNvSpPr/>
              <p:nvPr/>
            </p:nvSpPr>
            <p:spPr>
              <a:xfrm rot="5400000">
                <a:off x="1981200" y="5029200"/>
                <a:ext cx="381000" cy="381000"/>
              </a:xfrm>
              <a:prstGeom prst="arc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276" name="Arc 275"/>
            <p:cNvSpPr/>
            <p:nvPr/>
          </p:nvSpPr>
          <p:spPr>
            <a:xfrm>
              <a:off x="5562600" y="2446351"/>
              <a:ext cx="228600" cy="228600"/>
            </a:xfrm>
            <a:prstGeom prst="arc">
              <a:avLst/>
            </a:prstGeom>
            <a:noFill/>
            <a:ln w="38100" cap="flat" cmpd="sng" algn="ctr">
              <a:solidFill>
                <a:srgbClr val="00B050"/>
              </a:solidFill>
              <a:prstDash val="sysDot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83" name="TextBox 282"/>
          <p:cNvSpPr txBox="1"/>
          <p:nvPr/>
        </p:nvSpPr>
        <p:spPr>
          <a:xfrm>
            <a:off x="7347004" y="2557046"/>
            <a:ext cx="17685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1600" dirty="0" smtClean="0">
                <a:solidFill>
                  <a:prstClr val="black"/>
                </a:solidFill>
                <a:latin typeface="Calibri"/>
                <a:cs typeface="Times New Roman" pitchFamily="18" charset="0"/>
              </a:rPr>
              <a:t>Stack walking</a:t>
            </a:r>
            <a:endParaRPr kumimoji="0" lang="en-US" sz="1600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78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Tracer</a:t>
            </a:r>
          </a:p>
          <a:p>
            <a:pPr lvl="1"/>
            <a:r>
              <a:rPr lang="en-US" dirty="0" smtClean="0"/>
              <a:t>Implemented by extending </a:t>
            </a:r>
            <a:r>
              <a:rPr lang="en-US" dirty="0" err="1" smtClean="0"/>
              <a:t>SystemTap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SystemTap</a:t>
            </a:r>
            <a:r>
              <a:rPr lang="en-US" dirty="0" smtClean="0"/>
              <a:t> </a:t>
            </a:r>
            <a:r>
              <a:rPr lang="en-US" dirty="0" smtClean="0"/>
              <a:t>hooks system calls to generate log events.</a:t>
            </a:r>
          </a:p>
          <a:p>
            <a:pPr lvl="1"/>
            <a:r>
              <a:rPr lang="en-US" dirty="0" smtClean="0"/>
              <a:t>Trace map and tracing logic is implemented </a:t>
            </a:r>
            <a:r>
              <a:rPr lang="en-US" dirty="0" smtClean="0"/>
              <a:t>as a kernel </a:t>
            </a:r>
            <a:r>
              <a:rPr lang="en-US" dirty="0" smtClean="0"/>
              <a:t>module.</a:t>
            </a:r>
          </a:p>
          <a:p>
            <a:pPr lvl="1"/>
            <a:r>
              <a:rPr lang="en-US" dirty="0" err="1" smtClean="0"/>
              <a:t>Redhat</a:t>
            </a:r>
            <a:r>
              <a:rPr lang="en-US" dirty="0" smtClean="0"/>
              <a:t> </a:t>
            </a:r>
            <a:r>
              <a:rPr lang="en-US" dirty="0" smtClean="0"/>
              <a:t>Enterprise Linux </a:t>
            </a:r>
            <a:r>
              <a:rPr lang="en-US" dirty="0" smtClean="0"/>
              <a:t>5 is supported.</a:t>
            </a:r>
          </a:p>
          <a:p>
            <a:r>
              <a:rPr lang="en-US" dirty="0" smtClean="0"/>
              <a:t>Input</a:t>
            </a:r>
            <a:r>
              <a:rPr lang="en-US" dirty="0"/>
              <a:t>:</a:t>
            </a:r>
          </a:p>
          <a:p>
            <a:pPr marL="617220" lvl="1" indent="-342900">
              <a:buFont typeface="+mj-lt"/>
              <a:buAutoNum type="arabicPeriod"/>
            </a:pPr>
            <a:r>
              <a:rPr lang="en-US" dirty="0"/>
              <a:t>Kernel Tracing Target : </a:t>
            </a:r>
            <a:r>
              <a:rPr lang="en-US" dirty="0" smtClean="0"/>
              <a:t>System call events</a:t>
            </a:r>
            <a:endParaRPr lang="en-US" dirty="0"/>
          </a:p>
          <a:p>
            <a:pPr marL="617220" lvl="1" indent="-342900">
              <a:buFont typeface="+mj-lt"/>
              <a:buAutoNum type="arabicPeriod"/>
            </a:pPr>
            <a:r>
              <a:rPr lang="en-US" dirty="0"/>
              <a:t>User Tracing Target : </a:t>
            </a:r>
            <a:r>
              <a:rPr lang="en-US" dirty="0" smtClean="0"/>
              <a:t>Apache webserver (Server workload), MySQL database (Server workload), </a:t>
            </a:r>
            <a:r>
              <a:rPr lang="en-US" dirty="0" err="1" smtClean="0"/>
              <a:t>Nbench</a:t>
            </a:r>
            <a:r>
              <a:rPr lang="en-US" dirty="0" smtClean="0"/>
              <a:t> (computation)</a:t>
            </a:r>
          </a:p>
          <a:p>
            <a:r>
              <a:rPr lang="en-US" dirty="0" err="1" smtClean="0"/>
              <a:t>Uscope</a:t>
            </a:r>
            <a:r>
              <a:rPr lang="en-US" dirty="0" smtClean="0"/>
              <a:t> can be dynamically attached and detached to the kernel at runtime. When it is detached, there is no overhead.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EFDCD1-6CCB-124E-A9BD-121DFCA9524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13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229600" cy="3048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Workload</a:t>
            </a:r>
          </a:p>
          <a:p>
            <a:pPr lvl="1"/>
            <a:r>
              <a:rPr lang="en-US" dirty="0" smtClean="0"/>
              <a:t>Apache : Apache HTTP Benchmark tool (ab), 100 concurrency, 10^6 requests</a:t>
            </a:r>
          </a:p>
          <a:p>
            <a:pPr lvl="1"/>
            <a:r>
              <a:rPr lang="en-US" dirty="0"/>
              <a:t>MySQL : MySQL Benchmark suite (alter-table, ATIS, big-tables, connect, </a:t>
            </a:r>
            <a:r>
              <a:rPr lang="en-US" dirty="0" smtClean="0"/>
              <a:t>create, insert</a:t>
            </a:r>
            <a:r>
              <a:rPr lang="en-US" dirty="0"/>
              <a:t>, select, transactions, and </a:t>
            </a:r>
            <a:r>
              <a:rPr lang="en-US" dirty="0" err="1" smtClean="0"/>
              <a:t>wisconsin</a:t>
            </a:r>
            <a:r>
              <a:rPr lang="en-US" dirty="0" smtClean="0"/>
              <a:t>) </a:t>
            </a:r>
            <a:endParaRPr lang="en-US" dirty="0"/>
          </a:p>
          <a:p>
            <a:pPr lvl="1"/>
            <a:r>
              <a:rPr lang="en-US" dirty="0" err="1"/>
              <a:t>Nbench</a:t>
            </a:r>
            <a:r>
              <a:rPr lang="en-US" dirty="0"/>
              <a:t> : Linux/Unix </a:t>
            </a:r>
            <a:r>
              <a:rPr lang="en-US" dirty="0" smtClean="0"/>
              <a:t>of BYTE’s </a:t>
            </a:r>
            <a:r>
              <a:rPr lang="en-US" dirty="0"/>
              <a:t>Native Mode Benchmarks (</a:t>
            </a:r>
            <a:r>
              <a:rPr lang="en-US" dirty="0" err="1"/>
              <a:t>verison</a:t>
            </a:r>
            <a:r>
              <a:rPr lang="en-US" dirty="0"/>
              <a:t> 2.2.3). </a:t>
            </a:r>
            <a:r>
              <a:rPr lang="en-US" dirty="0" smtClean="0"/>
              <a:t>“</a:t>
            </a:r>
            <a:r>
              <a:rPr lang="en-US" dirty="0"/>
              <a:t>Memory Index”, “Integer Index”, and “FP Index” </a:t>
            </a:r>
            <a:r>
              <a:rPr lang="en-US" dirty="0" smtClean="0"/>
              <a:t>are used.</a:t>
            </a:r>
            <a:endParaRPr lang="en-US" dirty="0"/>
          </a:p>
          <a:p>
            <a:r>
              <a:rPr lang="en-US" dirty="0" smtClean="0"/>
              <a:t>Tracing </a:t>
            </a:r>
            <a:r>
              <a:rPr lang="en-US" dirty="0"/>
              <a:t>Modes : </a:t>
            </a:r>
          </a:p>
          <a:p>
            <a:pPr marL="617220" lvl="1" indent="-342900">
              <a:buFont typeface="+mj-lt"/>
              <a:buAutoNum type="arabicPeriod"/>
            </a:pPr>
            <a:r>
              <a:rPr lang="en-US" dirty="0"/>
              <a:t>Mode 1 : application call stack layer, the last stack frame</a:t>
            </a:r>
          </a:p>
          <a:p>
            <a:pPr marL="617220" lvl="1" indent="-342900">
              <a:buFont typeface="+mj-lt"/>
              <a:buAutoNum type="arabicPeriod"/>
            </a:pPr>
            <a:r>
              <a:rPr lang="en-US" dirty="0"/>
              <a:t>Mode 2 : application call stack layer, 3 or 5 last stack frames</a:t>
            </a:r>
          </a:p>
          <a:p>
            <a:pPr marL="617220" lvl="1" indent="-342900">
              <a:buFont typeface="+mj-lt"/>
              <a:buAutoNum type="arabicPeriod"/>
            </a:pPr>
            <a:r>
              <a:rPr lang="en-US" dirty="0"/>
              <a:t>Mode 3 : all layers, the last stack frames up to 5</a:t>
            </a:r>
          </a:p>
          <a:p>
            <a:r>
              <a:rPr lang="en-US" dirty="0" smtClean="0"/>
              <a:t>Less than 6% overhead in three benchmarking cases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EFDCD1-6CCB-124E-A9BD-121DFCA9524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219200"/>
            <a:ext cx="5486400" cy="1995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911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Application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4196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Testbed</a:t>
            </a:r>
            <a:endParaRPr lang="en-US" b="1" dirty="0" smtClean="0"/>
          </a:p>
          <a:p>
            <a:pPr lvl="1"/>
            <a:r>
              <a:rPr lang="en-US" dirty="0" smtClean="0"/>
              <a:t>Three tier </a:t>
            </a:r>
            <a:r>
              <a:rPr lang="en-US" dirty="0" err="1" smtClean="0"/>
              <a:t>PetStore</a:t>
            </a:r>
            <a:r>
              <a:rPr lang="en-US" dirty="0" smtClean="0"/>
              <a:t> system (Apache, </a:t>
            </a:r>
            <a:r>
              <a:rPr lang="en-US" dirty="0" err="1" smtClean="0"/>
              <a:t>Jboss</a:t>
            </a:r>
            <a:r>
              <a:rPr lang="en-US" dirty="0" smtClean="0"/>
              <a:t>, MySQL)</a:t>
            </a:r>
          </a:p>
          <a:p>
            <a:r>
              <a:rPr lang="en-US" b="1" dirty="0" smtClean="0"/>
              <a:t>Symptom</a:t>
            </a:r>
          </a:p>
          <a:p>
            <a:pPr lvl="1"/>
            <a:r>
              <a:rPr lang="en-US" dirty="0" smtClean="0"/>
              <a:t>Web requests failed.</a:t>
            </a:r>
          </a:p>
          <a:p>
            <a:r>
              <a:rPr lang="en-US" b="1" dirty="0" smtClean="0"/>
              <a:t>Tracing</a:t>
            </a:r>
            <a:r>
              <a:rPr lang="en-US" dirty="0" smtClean="0"/>
              <a:t>: Mode 2 (S=3)</a:t>
            </a:r>
          </a:p>
          <a:p>
            <a:r>
              <a:rPr lang="en-US" b="1" dirty="0" smtClean="0"/>
              <a:t>Dual Space Analysis</a:t>
            </a:r>
          </a:p>
          <a:p>
            <a:pPr lvl="1"/>
            <a:r>
              <a:rPr lang="en-US" dirty="0" smtClean="0"/>
              <a:t>X axis shows different types of system calls and Y axis shows application code (i.e., triggers).</a:t>
            </a:r>
          </a:p>
          <a:p>
            <a:pPr lvl="1"/>
            <a:r>
              <a:rPr lang="en-US" dirty="0" smtClean="0"/>
              <a:t>Unique events in normal </a:t>
            </a:r>
            <a:r>
              <a:rPr lang="en-US" dirty="0" smtClean="0"/>
              <a:t>case</a:t>
            </a:r>
          </a:p>
          <a:p>
            <a:pPr lvl="2"/>
            <a:r>
              <a:rPr lang="en-US" dirty="0" smtClean="0"/>
              <a:t>Read: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my_read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smtClean="0"/>
              <a:t>Accept: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handle_connections_socket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smtClean="0">
                <a:latin typeface="+mj-lt"/>
                <a:cs typeface="Courier New" panose="02070309020205020404" pitchFamily="49" charset="0"/>
              </a:rPr>
              <a:t>More..</a:t>
            </a:r>
          </a:p>
          <a:p>
            <a:pPr lvl="1"/>
            <a:r>
              <a:rPr lang="en-US" dirty="0" smtClean="0"/>
              <a:t>Unique events in abnormal </a:t>
            </a:r>
            <a:r>
              <a:rPr lang="en-US" dirty="0" smtClean="0"/>
              <a:t>case</a:t>
            </a:r>
          </a:p>
          <a:p>
            <a:pPr lvl="2"/>
            <a:r>
              <a:rPr lang="en-US" dirty="0" smtClean="0"/>
              <a:t>Stat: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archive_discover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=&gt; Problem in accessing the database 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EFDCD1-6CCB-124E-A9BD-121DFCA9524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955" y="1981200"/>
            <a:ext cx="4120413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5791200" y="2590800"/>
            <a:ext cx="2286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1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Application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532494" cy="53340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/>
              <a:t>Testbed</a:t>
            </a:r>
            <a:endParaRPr lang="en-US" b="1" dirty="0"/>
          </a:p>
          <a:p>
            <a:pPr lvl="1"/>
            <a:r>
              <a:rPr lang="en-US" dirty="0" smtClean="0"/>
              <a:t>Apache Webserver</a:t>
            </a:r>
            <a:endParaRPr lang="en-US" dirty="0"/>
          </a:p>
          <a:p>
            <a:r>
              <a:rPr lang="en-US" b="1" dirty="0"/>
              <a:t>Symptom</a:t>
            </a:r>
          </a:p>
          <a:p>
            <a:pPr lvl="1"/>
            <a:r>
              <a:rPr lang="en-US" dirty="0" smtClean="0"/>
              <a:t>Concurrency error that threads are in a deadlock condition (Case </a:t>
            </a:r>
            <a:r>
              <a:rPr lang="en-US" dirty="0"/>
              <a:t>number: Apache #</a:t>
            </a:r>
            <a:r>
              <a:rPr lang="en-US" dirty="0" smtClean="0"/>
              <a:t>42031)</a:t>
            </a:r>
            <a:endParaRPr lang="en-US" dirty="0"/>
          </a:p>
          <a:p>
            <a:r>
              <a:rPr lang="en-US" b="1" dirty="0"/>
              <a:t>Tracing</a:t>
            </a:r>
            <a:r>
              <a:rPr lang="en-US" dirty="0"/>
              <a:t>: Mode 2 (</a:t>
            </a:r>
            <a:r>
              <a:rPr lang="en-US" dirty="0" smtClean="0"/>
              <a:t>S=5)</a:t>
            </a:r>
            <a:endParaRPr lang="en-US" dirty="0"/>
          </a:p>
          <a:p>
            <a:r>
              <a:rPr lang="en-US" b="1" dirty="0" smtClean="0"/>
              <a:t>Call Stack Analysis</a:t>
            </a:r>
          </a:p>
          <a:p>
            <a:pPr lvl="1"/>
            <a:r>
              <a:rPr lang="en-US" dirty="0" smtClean="0"/>
              <a:t>Call stacks on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futex</a:t>
            </a:r>
            <a:r>
              <a:rPr lang="en-US" dirty="0" smtClean="0"/>
              <a:t> system calls are captured and analyzed.</a:t>
            </a:r>
            <a:endParaRPr lang="en-US" dirty="0"/>
          </a:p>
          <a:p>
            <a:pPr lvl="1"/>
            <a:r>
              <a:rPr lang="en-US" dirty="0" smtClean="0"/>
              <a:t>Worker Thread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apr_thread_mutex_call</a:t>
            </a:r>
            <a:r>
              <a:rPr lang="en-US" dirty="0" smtClean="0"/>
              <a:t> (a wrapper of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pthread_mutex_call</a:t>
            </a:r>
            <a:r>
              <a:rPr lang="en-US" dirty="0" smtClean="0"/>
              <a:t>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Listener Thread</a:t>
            </a:r>
          </a:p>
          <a:p>
            <a:pPr lvl="2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apr_thread_cond_wait</a:t>
            </a:r>
            <a:r>
              <a:rPr lang="en-US" dirty="0"/>
              <a:t> (a wrapper </a:t>
            </a:r>
            <a:r>
              <a:rPr lang="en-US" dirty="0" smtClean="0"/>
              <a:t>of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pthread_cond_wait</a:t>
            </a:r>
            <a:r>
              <a:rPr lang="en-US" dirty="0"/>
              <a:t>)</a:t>
            </a:r>
            <a:endParaRPr lang="en-US" dirty="0" smtClean="0"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=&gt; Deadlock conditions are identified.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EFDCD1-6CCB-124E-A9BD-121DFCA9524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978027" y="1309107"/>
            <a:ext cx="3657600" cy="4495800"/>
            <a:chOff x="2286000" y="381000"/>
            <a:chExt cx="3657600" cy="4495800"/>
          </a:xfrm>
        </p:grpSpPr>
        <p:sp>
          <p:nvSpPr>
            <p:cNvPr id="25" name="Rectangle 24"/>
            <p:cNvSpPr/>
            <p:nvPr/>
          </p:nvSpPr>
          <p:spPr>
            <a:xfrm>
              <a:off x="2667000" y="2590800"/>
              <a:ext cx="1524000" cy="22860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LOCK (timeout)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. . 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UNLOCK(timeout)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. . 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LOCK (idlers)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. . 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SIGNAL (waits)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. . 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UNLOCK(idlers)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. . .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419600" y="2590800"/>
              <a:ext cx="1524000" cy="22860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LOCK (timeout)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. . 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LOCK (idlers)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. . 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COND_WAIT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(waits, idlers)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. . 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UNLOCK (idlers)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. . 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UNLOCK(timeout)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 rot="16200000">
              <a:off x="2001336" y="934536"/>
              <a:ext cx="9619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800" dirty="0" smtClean="0">
                  <a:solidFill>
                    <a:prstClr val="black"/>
                  </a:solidFill>
                  <a:latin typeface="Calibri"/>
                </a:rPr>
                <a:t>Sys Calls</a:t>
              </a:r>
              <a:endParaRPr kumimoji="0"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667000" y="838200"/>
              <a:ext cx="1524000" cy="6096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. . 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futex</a:t>
              </a: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419600" y="838200"/>
              <a:ext cx="1524000" cy="6096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. . 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futex</a:t>
              </a: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724400" y="381000"/>
              <a:ext cx="929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800" dirty="0" smtClean="0">
                  <a:solidFill>
                    <a:prstClr val="black"/>
                  </a:solidFill>
                  <a:latin typeface="Calibri"/>
                </a:rPr>
                <a:t>Listener</a:t>
              </a:r>
              <a:endParaRPr kumimoji="0"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71800" y="381000"/>
              <a:ext cx="9602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800" dirty="0" smtClean="0">
                  <a:solidFill>
                    <a:prstClr val="black"/>
                  </a:solidFill>
                  <a:latin typeface="Calibri"/>
                </a:rPr>
                <a:t>Workers</a:t>
              </a:r>
              <a:endParaRPr kumimoji="0"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 rot="16200000">
              <a:off x="1980211" y="1982189"/>
              <a:ext cx="9809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800" dirty="0" smtClean="0">
                  <a:solidFill>
                    <a:prstClr val="black"/>
                  </a:solidFill>
                  <a:latin typeface="Calibri"/>
                </a:rPr>
                <a:t>Program</a:t>
              </a:r>
              <a:endParaRPr kumimoji="0"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 rot="16200000">
              <a:off x="1531150" y="3524013"/>
              <a:ext cx="18790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800" dirty="0" smtClean="0">
                  <a:solidFill>
                    <a:prstClr val="black"/>
                  </a:solidFill>
                  <a:latin typeface="Calibri"/>
                </a:rPr>
                <a:t>User code context</a:t>
              </a:r>
              <a:endParaRPr kumimoji="0"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667000" y="1752600"/>
              <a:ext cx="1524000" cy="609600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>
                  <a:shade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rPr>
                <a:t>?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419600" y="1752600"/>
              <a:ext cx="1524000" cy="609600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>
                  <a:shade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rPr>
                <a:t>?</a:t>
              </a:r>
            </a:p>
          </p:txBody>
        </p:sp>
        <p:sp>
          <p:nvSpPr>
            <p:cNvPr id="36" name="Explosion 2 35"/>
            <p:cNvSpPr/>
            <p:nvPr/>
          </p:nvSpPr>
          <p:spPr>
            <a:xfrm>
              <a:off x="3619500" y="685800"/>
              <a:ext cx="1447800" cy="457200"/>
            </a:xfrm>
            <a:prstGeom prst="irregularSeal2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885527" y="771525"/>
              <a:ext cx="85792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b="1" dirty="0" smtClean="0">
                  <a:solidFill>
                    <a:prstClr val="black"/>
                  </a:solidFill>
                  <a:latin typeface="Calibri"/>
                </a:rPr>
                <a:t>deadlock</a:t>
              </a:r>
              <a:endParaRPr kumimoji="0" lang="en-US" sz="1400" b="1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743200" y="2667000"/>
              <a:ext cx="1371600" cy="228600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495800" y="3505200"/>
              <a:ext cx="1371600" cy="457200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40" name="Freeform 39"/>
            <p:cNvSpPr/>
            <p:nvPr/>
          </p:nvSpPr>
          <p:spPr>
            <a:xfrm>
              <a:off x="5486400" y="1295400"/>
              <a:ext cx="381000" cy="2285999"/>
            </a:xfrm>
            <a:custGeom>
              <a:avLst/>
              <a:gdLst>
                <a:gd name="connsiteX0" fmla="*/ 0 w 342900"/>
                <a:gd name="connsiteY0" fmla="*/ 0 h 1743075"/>
                <a:gd name="connsiteX1" fmla="*/ 295275 w 342900"/>
                <a:gd name="connsiteY1" fmla="*/ 266700 h 1743075"/>
                <a:gd name="connsiteX2" fmla="*/ 285750 w 342900"/>
                <a:gd name="connsiteY2" fmla="*/ 609600 h 1743075"/>
                <a:gd name="connsiteX3" fmla="*/ 38100 w 342900"/>
                <a:gd name="connsiteY3" fmla="*/ 819150 h 1743075"/>
                <a:gd name="connsiteX4" fmla="*/ 38100 w 342900"/>
                <a:gd name="connsiteY4" fmla="*/ 819150 h 1743075"/>
                <a:gd name="connsiteX5" fmla="*/ 238125 w 342900"/>
                <a:gd name="connsiteY5" fmla="*/ 981075 h 1743075"/>
                <a:gd name="connsiteX6" fmla="*/ 295275 w 342900"/>
                <a:gd name="connsiteY6" fmla="*/ 1343025 h 1743075"/>
                <a:gd name="connsiteX7" fmla="*/ 238125 w 342900"/>
                <a:gd name="connsiteY7" fmla="*/ 1562100 h 1743075"/>
                <a:gd name="connsiteX8" fmla="*/ 104775 w 342900"/>
                <a:gd name="connsiteY8" fmla="*/ 1743075 h 1743075"/>
                <a:gd name="connsiteX0" fmla="*/ 0 w 342900"/>
                <a:gd name="connsiteY0" fmla="*/ 0 h 2825376"/>
                <a:gd name="connsiteX1" fmla="*/ 295275 w 342900"/>
                <a:gd name="connsiteY1" fmla="*/ 266700 h 2825376"/>
                <a:gd name="connsiteX2" fmla="*/ 285750 w 342900"/>
                <a:gd name="connsiteY2" fmla="*/ 609600 h 2825376"/>
                <a:gd name="connsiteX3" fmla="*/ 38100 w 342900"/>
                <a:gd name="connsiteY3" fmla="*/ 819150 h 2825376"/>
                <a:gd name="connsiteX4" fmla="*/ 38100 w 342900"/>
                <a:gd name="connsiteY4" fmla="*/ 819150 h 2825376"/>
                <a:gd name="connsiteX5" fmla="*/ 238125 w 342900"/>
                <a:gd name="connsiteY5" fmla="*/ 981075 h 2825376"/>
                <a:gd name="connsiteX6" fmla="*/ 295275 w 342900"/>
                <a:gd name="connsiteY6" fmla="*/ 1343025 h 2825376"/>
                <a:gd name="connsiteX7" fmla="*/ 238125 w 342900"/>
                <a:gd name="connsiteY7" fmla="*/ 1562100 h 2825376"/>
                <a:gd name="connsiteX8" fmla="*/ 76200 w 342900"/>
                <a:gd name="connsiteY8" fmla="*/ 2825376 h 2825376"/>
                <a:gd name="connsiteX0" fmla="*/ 0 w 342900"/>
                <a:gd name="connsiteY0" fmla="*/ 0 h 2825376"/>
                <a:gd name="connsiteX1" fmla="*/ 295275 w 342900"/>
                <a:gd name="connsiteY1" fmla="*/ 266700 h 2825376"/>
                <a:gd name="connsiteX2" fmla="*/ 285750 w 342900"/>
                <a:gd name="connsiteY2" fmla="*/ 609600 h 2825376"/>
                <a:gd name="connsiteX3" fmla="*/ 38100 w 342900"/>
                <a:gd name="connsiteY3" fmla="*/ 819150 h 2825376"/>
                <a:gd name="connsiteX4" fmla="*/ 38100 w 342900"/>
                <a:gd name="connsiteY4" fmla="*/ 819150 h 2825376"/>
                <a:gd name="connsiteX5" fmla="*/ 238125 w 342900"/>
                <a:gd name="connsiteY5" fmla="*/ 981075 h 2825376"/>
                <a:gd name="connsiteX6" fmla="*/ 295275 w 342900"/>
                <a:gd name="connsiteY6" fmla="*/ 1343025 h 2825376"/>
                <a:gd name="connsiteX7" fmla="*/ 304800 w 342900"/>
                <a:gd name="connsiteY7" fmla="*/ 2369669 h 2825376"/>
                <a:gd name="connsiteX8" fmla="*/ 76200 w 342900"/>
                <a:gd name="connsiteY8" fmla="*/ 2825376 h 2825376"/>
                <a:gd name="connsiteX0" fmla="*/ 0 w 392113"/>
                <a:gd name="connsiteY0" fmla="*/ 0 h 2825376"/>
                <a:gd name="connsiteX1" fmla="*/ 295275 w 392113"/>
                <a:gd name="connsiteY1" fmla="*/ 266700 h 2825376"/>
                <a:gd name="connsiteX2" fmla="*/ 285750 w 392113"/>
                <a:gd name="connsiteY2" fmla="*/ 609600 h 2825376"/>
                <a:gd name="connsiteX3" fmla="*/ 38100 w 392113"/>
                <a:gd name="connsiteY3" fmla="*/ 819150 h 2825376"/>
                <a:gd name="connsiteX4" fmla="*/ 38100 w 392113"/>
                <a:gd name="connsiteY4" fmla="*/ 819150 h 2825376"/>
                <a:gd name="connsiteX5" fmla="*/ 238125 w 392113"/>
                <a:gd name="connsiteY5" fmla="*/ 981075 h 2825376"/>
                <a:gd name="connsiteX6" fmla="*/ 381000 w 392113"/>
                <a:gd name="connsiteY6" fmla="*/ 1640540 h 2825376"/>
                <a:gd name="connsiteX7" fmla="*/ 304800 w 392113"/>
                <a:gd name="connsiteY7" fmla="*/ 2369669 h 2825376"/>
                <a:gd name="connsiteX8" fmla="*/ 76200 w 392113"/>
                <a:gd name="connsiteY8" fmla="*/ 2825376 h 2825376"/>
                <a:gd name="connsiteX0" fmla="*/ 0 w 342900"/>
                <a:gd name="connsiteY0" fmla="*/ 0 h 2825376"/>
                <a:gd name="connsiteX1" fmla="*/ 295275 w 342900"/>
                <a:gd name="connsiteY1" fmla="*/ 266700 h 2825376"/>
                <a:gd name="connsiteX2" fmla="*/ 285750 w 342900"/>
                <a:gd name="connsiteY2" fmla="*/ 609600 h 2825376"/>
                <a:gd name="connsiteX3" fmla="*/ 38100 w 342900"/>
                <a:gd name="connsiteY3" fmla="*/ 819150 h 2825376"/>
                <a:gd name="connsiteX4" fmla="*/ 38100 w 342900"/>
                <a:gd name="connsiteY4" fmla="*/ 819150 h 2825376"/>
                <a:gd name="connsiteX5" fmla="*/ 238125 w 342900"/>
                <a:gd name="connsiteY5" fmla="*/ 981075 h 2825376"/>
                <a:gd name="connsiteX6" fmla="*/ 304800 w 342900"/>
                <a:gd name="connsiteY6" fmla="*/ 1731681 h 2825376"/>
                <a:gd name="connsiteX7" fmla="*/ 304800 w 342900"/>
                <a:gd name="connsiteY7" fmla="*/ 2369669 h 2825376"/>
                <a:gd name="connsiteX8" fmla="*/ 76200 w 342900"/>
                <a:gd name="connsiteY8" fmla="*/ 2825376 h 2825376"/>
                <a:gd name="connsiteX0" fmla="*/ 0 w 392113"/>
                <a:gd name="connsiteY0" fmla="*/ 0 h 2825376"/>
                <a:gd name="connsiteX1" fmla="*/ 295275 w 392113"/>
                <a:gd name="connsiteY1" fmla="*/ 266700 h 2825376"/>
                <a:gd name="connsiteX2" fmla="*/ 285750 w 392113"/>
                <a:gd name="connsiteY2" fmla="*/ 609600 h 2825376"/>
                <a:gd name="connsiteX3" fmla="*/ 38100 w 392113"/>
                <a:gd name="connsiteY3" fmla="*/ 819150 h 2825376"/>
                <a:gd name="connsiteX4" fmla="*/ 38100 w 392113"/>
                <a:gd name="connsiteY4" fmla="*/ 819150 h 2825376"/>
                <a:gd name="connsiteX5" fmla="*/ 238125 w 392113"/>
                <a:gd name="connsiteY5" fmla="*/ 981075 h 2825376"/>
                <a:gd name="connsiteX6" fmla="*/ 381000 w 392113"/>
                <a:gd name="connsiteY6" fmla="*/ 1731681 h 2825376"/>
                <a:gd name="connsiteX7" fmla="*/ 304800 w 392113"/>
                <a:gd name="connsiteY7" fmla="*/ 2369669 h 2825376"/>
                <a:gd name="connsiteX8" fmla="*/ 76200 w 392113"/>
                <a:gd name="connsiteY8" fmla="*/ 2825376 h 2825376"/>
                <a:gd name="connsiteX0" fmla="*/ 0 w 342900"/>
                <a:gd name="connsiteY0" fmla="*/ 0 h 2825376"/>
                <a:gd name="connsiteX1" fmla="*/ 295275 w 342900"/>
                <a:gd name="connsiteY1" fmla="*/ 266700 h 2825376"/>
                <a:gd name="connsiteX2" fmla="*/ 285750 w 342900"/>
                <a:gd name="connsiteY2" fmla="*/ 609600 h 2825376"/>
                <a:gd name="connsiteX3" fmla="*/ 38100 w 342900"/>
                <a:gd name="connsiteY3" fmla="*/ 819150 h 2825376"/>
                <a:gd name="connsiteX4" fmla="*/ 38100 w 342900"/>
                <a:gd name="connsiteY4" fmla="*/ 819150 h 2825376"/>
                <a:gd name="connsiteX5" fmla="*/ 238125 w 342900"/>
                <a:gd name="connsiteY5" fmla="*/ 981075 h 2825376"/>
                <a:gd name="connsiteX6" fmla="*/ 304800 w 342900"/>
                <a:gd name="connsiteY6" fmla="*/ 1549399 h 2825376"/>
                <a:gd name="connsiteX7" fmla="*/ 304800 w 342900"/>
                <a:gd name="connsiteY7" fmla="*/ 2369669 h 2825376"/>
                <a:gd name="connsiteX8" fmla="*/ 76200 w 342900"/>
                <a:gd name="connsiteY8" fmla="*/ 2825376 h 2825376"/>
                <a:gd name="connsiteX0" fmla="*/ 0 w 349250"/>
                <a:gd name="connsiteY0" fmla="*/ 0 h 2825376"/>
                <a:gd name="connsiteX1" fmla="*/ 295275 w 349250"/>
                <a:gd name="connsiteY1" fmla="*/ 266700 h 2825376"/>
                <a:gd name="connsiteX2" fmla="*/ 285750 w 349250"/>
                <a:gd name="connsiteY2" fmla="*/ 609600 h 2825376"/>
                <a:gd name="connsiteX3" fmla="*/ 38100 w 349250"/>
                <a:gd name="connsiteY3" fmla="*/ 819150 h 2825376"/>
                <a:gd name="connsiteX4" fmla="*/ 38100 w 349250"/>
                <a:gd name="connsiteY4" fmla="*/ 819150 h 2825376"/>
                <a:gd name="connsiteX5" fmla="*/ 304800 w 349250"/>
                <a:gd name="connsiteY5" fmla="*/ 1275975 h 2825376"/>
                <a:gd name="connsiteX6" fmla="*/ 304800 w 349250"/>
                <a:gd name="connsiteY6" fmla="*/ 1549399 h 2825376"/>
                <a:gd name="connsiteX7" fmla="*/ 304800 w 349250"/>
                <a:gd name="connsiteY7" fmla="*/ 2369669 h 2825376"/>
                <a:gd name="connsiteX8" fmla="*/ 76200 w 349250"/>
                <a:gd name="connsiteY8" fmla="*/ 2825376 h 2825376"/>
                <a:gd name="connsiteX0" fmla="*/ 0 w 381000"/>
                <a:gd name="connsiteY0" fmla="*/ 0 h 2825376"/>
                <a:gd name="connsiteX1" fmla="*/ 295275 w 381000"/>
                <a:gd name="connsiteY1" fmla="*/ 266700 h 2825376"/>
                <a:gd name="connsiteX2" fmla="*/ 285750 w 381000"/>
                <a:gd name="connsiteY2" fmla="*/ 609600 h 2825376"/>
                <a:gd name="connsiteX3" fmla="*/ 38100 w 381000"/>
                <a:gd name="connsiteY3" fmla="*/ 819150 h 2825376"/>
                <a:gd name="connsiteX4" fmla="*/ 38100 w 381000"/>
                <a:gd name="connsiteY4" fmla="*/ 819150 h 2825376"/>
                <a:gd name="connsiteX5" fmla="*/ 304800 w 381000"/>
                <a:gd name="connsiteY5" fmla="*/ 1275975 h 2825376"/>
                <a:gd name="connsiteX6" fmla="*/ 381000 w 381000"/>
                <a:gd name="connsiteY6" fmla="*/ 1822822 h 2825376"/>
                <a:gd name="connsiteX7" fmla="*/ 304800 w 381000"/>
                <a:gd name="connsiteY7" fmla="*/ 2369669 h 2825376"/>
                <a:gd name="connsiteX8" fmla="*/ 76200 w 381000"/>
                <a:gd name="connsiteY8" fmla="*/ 2825376 h 2825376"/>
                <a:gd name="connsiteX0" fmla="*/ 0 w 381000"/>
                <a:gd name="connsiteY0" fmla="*/ 0 h 2734234"/>
                <a:gd name="connsiteX1" fmla="*/ 295275 w 381000"/>
                <a:gd name="connsiteY1" fmla="*/ 266700 h 2734234"/>
                <a:gd name="connsiteX2" fmla="*/ 285750 w 381000"/>
                <a:gd name="connsiteY2" fmla="*/ 609600 h 2734234"/>
                <a:gd name="connsiteX3" fmla="*/ 38100 w 381000"/>
                <a:gd name="connsiteY3" fmla="*/ 819150 h 2734234"/>
                <a:gd name="connsiteX4" fmla="*/ 38100 w 381000"/>
                <a:gd name="connsiteY4" fmla="*/ 819150 h 2734234"/>
                <a:gd name="connsiteX5" fmla="*/ 304800 w 381000"/>
                <a:gd name="connsiteY5" fmla="*/ 1275975 h 2734234"/>
                <a:gd name="connsiteX6" fmla="*/ 381000 w 381000"/>
                <a:gd name="connsiteY6" fmla="*/ 1822822 h 2734234"/>
                <a:gd name="connsiteX7" fmla="*/ 304800 w 381000"/>
                <a:gd name="connsiteY7" fmla="*/ 2369669 h 2734234"/>
                <a:gd name="connsiteX8" fmla="*/ 152400 w 381000"/>
                <a:gd name="connsiteY8" fmla="*/ 2734234 h 2734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1000" h="2734234">
                  <a:moveTo>
                    <a:pt x="0" y="0"/>
                  </a:moveTo>
                  <a:cubicBezTo>
                    <a:pt x="123825" y="82550"/>
                    <a:pt x="247650" y="165100"/>
                    <a:pt x="295275" y="266700"/>
                  </a:cubicBezTo>
                  <a:cubicBezTo>
                    <a:pt x="342900" y="368300"/>
                    <a:pt x="328613" y="517525"/>
                    <a:pt x="285750" y="609600"/>
                  </a:cubicBezTo>
                  <a:cubicBezTo>
                    <a:pt x="242888" y="701675"/>
                    <a:pt x="38100" y="819150"/>
                    <a:pt x="38100" y="819150"/>
                  </a:cubicBezTo>
                  <a:lnTo>
                    <a:pt x="38100" y="819150"/>
                  </a:lnTo>
                  <a:cubicBezTo>
                    <a:pt x="71438" y="846138"/>
                    <a:pt x="247650" y="1108696"/>
                    <a:pt x="304800" y="1275975"/>
                  </a:cubicBezTo>
                  <a:cubicBezTo>
                    <a:pt x="361950" y="1443254"/>
                    <a:pt x="381000" y="1640540"/>
                    <a:pt x="381000" y="1822822"/>
                  </a:cubicBezTo>
                  <a:cubicBezTo>
                    <a:pt x="381000" y="2005104"/>
                    <a:pt x="342900" y="2217767"/>
                    <a:pt x="304800" y="2369669"/>
                  </a:cubicBezTo>
                  <a:cubicBezTo>
                    <a:pt x="266700" y="2521571"/>
                    <a:pt x="152400" y="2734234"/>
                    <a:pt x="152400" y="2734234"/>
                  </a:cubicBezTo>
                </a:path>
              </a:pathLst>
            </a:custGeom>
            <a:noFill/>
            <a:ln w="57150" cap="flat" cmpd="sng" algn="ctr">
              <a:solidFill>
                <a:sysClr val="window" lastClr="FFFFFF">
                  <a:lumMod val="50000"/>
                </a:sysClr>
              </a:solidFill>
              <a:prstDash val="solid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41" name="Explosion 2 40"/>
            <p:cNvSpPr/>
            <p:nvPr/>
          </p:nvSpPr>
          <p:spPr>
            <a:xfrm>
              <a:off x="3629025" y="1825823"/>
              <a:ext cx="1447800" cy="457200"/>
            </a:xfrm>
            <a:prstGeom prst="irregularSeal2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924300" y="1902023"/>
              <a:ext cx="85792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b="1" dirty="0" smtClean="0">
                  <a:solidFill>
                    <a:prstClr val="black"/>
                  </a:solidFill>
                  <a:latin typeface="Calibri"/>
                </a:rPr>
                <a:t>deadlock</a:t>
              </a:r>
              <a:endParaRPr kumimoji="0" lang="en-US" sz="1400" b="1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3" name="Freeform 42"/>
            <p:cNvSpPr/>
            <p:nvPr/>
          </p:nvSpPr>
          <p:spPr>
            <a:xfrm>
              <a:off x="3733800" y="1285875"/>
              <a:ext cx="342900" cy="1457325"/>
            </a:xfrm>
            <a:custGeom>
              <a:avLst/>
              <a:gdLst>
                <a:gd name="connsiteX0" fmla="*/ 0 w 342900"/>
                <a:gd name="connsiteY0" fmla="*/ 0 h 1743075"/>
                <a:gd name="connsiteX1" fmla="*/ 295275 w 342900"/>
                <a:gd name="connsiteY1" fmla="*/ 266700 h 1743075"/>
                <a:gd name="connsiteX2" fmla="*/ 285750 w 342900"/>
                <a:gd name="connsiteY2" fmla="*/ 609600 h 1743075"/>
                <a:gd name="connsiteX3" fmla="*/ 38100 w 342900"/>
                <a:gd name="connsiteY3" fmla="*/ 819150 h 1743075"/>
                <a:gd name="connsiteX4" fmla="*/ 38100 w 342900"/>
                <a:gd name="connsiteY4" fmla="*/ 819150 h 1743075"/>
                <a:gd name="connsiteX5" fmla="*/ 238125 w 342900"/>
                <a:gd name="connsiteY5" fmla="*/ 981075 h 1743075"/>
                <a:gd name="connsiteX6" fmla="*/ 295275 w 342900"/>
                <a:gd name="connsiteY6" fmla="*/ 1343025 h 1743075"/>
                <a:gd name="connsiteX7" fmla="*/ 238125 w 342900"/>
                <a:gd name="connsiteY7" fmla="*/ 1562100 h 1743075"/>
                <a:gd name="connsiteX8" fmla="*/ 104775 w 342900"/>
                <a:gd name="connsiteY8" fmla="*/ 1743075 h 1743075"/>
                <a:gd name="connsiteX0" fmla="*/ 0 w 342900"/>
                <a:gd name="connsiteY0" fmla="*/ 0 h 2016499"/>
                <a:gd name="connsiteX1" fmla="*/ 295275 w 342900"/>
                <a:gd name="connsiteY1" fmla="*/ 266700 h 2016499"/>
                <a:gd name="connsiteX2" fmla="*/ 285750 w 342900"/>
                <a:gd name="connsiteY2" fmla="*/ 609600 h 2016499"/>
                <a:gd name="connsiteX3" fmla="*/ 38100 w 342900"/>
                <a:gd name="connsiteY3" fmla="*/ 819150 h 2016499"/>
                <a:gd name="connsiteX4" fmla="*/ 38100 w 342900"/>
                <a:gd name="connsiteY4" fmla="*/ 819150 h 2016499"/>
                <a:gd name="connsiteX5" fmla="*/ 238125 w 342900"/>
                <a:gd name="connsiteY5" fmla="*/ 981075 h 2016499"/>
                <a:gd name="connsiteX6" fmla="*/ 295275 w 342900"/>
                <a:gd name="connsiteY6" fmla="*/ 1343025 h 2016499"/>
                <a:gd name="connsiteX7" fmla="*/ 238125 w 342900"/>
                <a:gd name="connsiteY7" fmla="*/ 1562100 h 2016499"/>
                <a:gd name="connsiteX8" fmla="*/ 0 w 342900"/>
                <a:gd name="connsiteY8" fmla="*/ 2016499 h 2016499"/>
                <a:gd name="connsiteX0" fmla="*/ 0 w 342900"/>
                <a:gd name="connsiteY0" fmla="*/ 0 h 2016499"/>
                <a:gd name="connsiteX1" fmla="*/ 295275 w 342900"/>
                <a:gd name="connsiteY1" fmla="*/ 266700 h 2016499"/>
                <a:gd name="connsiteX2" fmla="*/ 285750 w 342900"/>
                <a:gd name="connsiteY2" fmla="*/ 609600 h 2016499"/>
                <a:gd name="connsiteX3" fmla="*/ 38100 w 342900"/>
                <a:gd name="connsiteY3" fmla="*/ 819150 h 2016499"/>
                <a:gd name="connsiteX4" fmla="*/ 38100 w 342900"/>
                <a:gd name="connsiteY4" fmla="*/ 819150 h 2016499"/>
                <a:gd name="connsiteX5" fmla="*/ 238125 w 342900"/>
                <a:gd name="connsiteY5" fmla="*/ 981075 h 2016499"/>
                <a:gd name="connsiteX6" fmla="*/ 295275 w 342900"/>
                <a:gd name="connsiteY6" fmla="*/ 1343025 h 2016499"/>
                <a:gd name="connsiteX7" fmla="*/ 228600 w 342900"/>
                <a:gd name="connsiteY7" fmla="*/ 1743075 h 2016499"/>
                <a:gd name="connsiteX8" fmla="*/ 0 w 342900"/>
                <a:gd name="connsiteY8" fmla="*/ 2016499 h 2016499"/>
                <a:gd name="connsiteX0" fmla="*/ 0 w 342900"/>
                <a:gd name="connsiteY0" fmla="*/ 0 h 1794559"/>
                <a:gd name="connsiteX1" fmla="*/ 295275 w 342900"/>
                <a:gd name="connsiteY1" fmla="*/ 266700 h 1794559"/>
                <a:gd name="connsiteX2" fmla="*/ 285750 w 342900"/>
                <a:gd name="connsiteY2" fmla="*/ 609600 h 1794559"/>
                <a:gd name="connsiteX3" fmla="*/ 38100 w 342900"/>
                <a:gd name="connsiteY3" fmla="*/ 819150 h 1794559"/>
                <a:gd name="connsiteX4" fmla="*/ 38100 w 342900"/>
                <a:gd name="connsiteY4" fmla="*/ 819150 h 1794559"/>
                <a:gd name="connsiteX5" fmla="*/ 238125 w 342900"/>
                <a:gd name="connsiteY5" fmla="*/ 981075 h 1794559"/>
                <a:gd name="connsiteX6" fmla="*/ 295275 w 342900"/>
                <a:gd name="connsiteY6" fmla="*/ 1343025 h 1794559"/>
                <a:gd name="connsiteX7" fmla="*/ 228600 w 342900"/>
                <a:gd name="connsiteY7" fmla="*/ 1743075 h 1794559"/>
                <a:gd name="connsiteX8" fmla="*/ 76200 w 342900"/>
                <a:gd name="connsiteY8" fmla="*/ 1651934 h 1794559"/>
                <a:gd name="connsiteX0" fmla="*/ 0 w 342900"/>
                <a:gd name="connsiteY0" fmla="*/ 0 h 1651934"/>
                <a:gd name="connsiteX1" fmla="*/ 295275 w 342900"/>
                <a:gd name="connsiteY1" fmla="*/ 266700 h 1651934"/>
                <a:gd name="connsiteX2" fmla="*/ 285750 w 342900"/>
                <a:gd name="connsiteY2" fmla="*/ 609600 h 1651934"/>
                <a:gd name="connsiteX3" fmla="*/ 38100 w 342900"/>
                <a:gd name="connsiteY3" fmla="*/ 819150 h 1651934"/>
                <a:gd name="connsiteX4" fmla="*/ 38100 w 342900"/>
                <a:gd name="connsiteY4" fmla="*/ 819150 h 1651934"/>
                <a:gd name="connsiteX5" fmla="*/ 238125 w 342900"/>
                <a:gd name="connsiteY5" fmla="*/ 981075 h 1651934"/>
                <a:gd name="connsiteX6" fmla="*/ 295275 w 342900"/>
                <a:gd name="connsiteY6" fmla="*/ 1343025 h 1651934"/>
                <a:gd name="connsiteX7" fmla="*/ 228600 w 342900"/>
                <a:gd name="connsiteY7" fmla="*/ 1469651 h 1651934"/>
                <a:gd name="connsiteX8" fmla="*/ 76200 w 342900"/>
                <a:gd name="connsiteY8" fmla="*/ 1651934 h 1651934"/>
                <a:gd name="connsiteX0" fmla="*/ 0 w 342900"/>
                <a:gd name="connsiteY0" fmla="*/ 0 h 1651934"/>
                <a:gd name="connsiteX1" fmla="*/ 295275 w 342900"/>
                <a:gd name="connsiteY1" fmla="*/ 266700 h 1651934"/>
                <a:gd name="connsiteX2" fmla="*/ 285750 w 342900"/>
                <a:gd name="connsiteY2" fmla="*/ 609600 h 1651934"/>
                <a:gd name="connsiteX3" fmla="*/ 38100 w 342900"/>
                <a:gd name="connsiteY3" fmla="*/ 819150 h 1651934"/>
                <a:gd name="connsiteX4" fmla="*/ 38100 w 342900"/>
                <a:gd name="connsiteY4" fmla="*/ 819150 h 1651934"/>
                <a:gd name="connsiteX5" fmla="*/ 238125 w 342900"/>
                <a:gd name="connsiteY5" fmla="*/ 981075 h 1651934"/>
                <a:gd name="connsiteX6" fmla="*/ 304800 w 342900"/>
                <a:gd name="connsiteY6" fmla="*/ 1196228 h 1651934"/>
                <a:gd name="connsiteX7" fmla="*/ 228600 w 342900"/>
                <a:gd name="connsiteY7" fmla="*/ 1469651 h 1651934"/>
                <a:gd name="connsiteX8" fmla="*/ 76200 w 342900"/>
                <a:gd name="connsiteY8" fmla="*/ 1651934 h 1651934"/>
                <a:gd name="connsiteX0" fmla="*/ 0 w 342900"/>
                <a:gd name="connsiteY0" fmla="*/ 0 h 1743075"/>
                <a:gd name="connsiteX1" fmla="*/ 295275 w 342900"/>
                <a:gd name="connsiteY1" fmla="*/ 266700 h 1743075"/>
                <a:gd name="connsiteX2" fmla="*/ 285750 w 342900"/>
                <a:gd name="connsiteY2" fmla="*/ 609600 h 1743075"/>
                <a:gd name="connsiteX3" fmla="*/ 38100 w 342900"/>
                <a:gd name="connsiteY3" fmla="*/ 819150 h 1743075"/>
                <a:gd name="connsiteX4" fmla="*/ 38100 w 342900"/>
                <a:gd name="connsiteY4" fmla="*/ 819150 h 1743075"/>
                <a:gd name="connsiteX5" fmla="*/ 238125 w 342900"/>
                <a:gd name="connsiteY5" fmla="*/ 981075 h 1743075"/>
                <a:gd name="connsiteX6" fmla="*/ 304800 w 342900"/>
                <a:gd name="connsiteY6" fmla="*/ 1196228 h 1743075"/>
                <a:gd name="connsiteX7" fmla="*/ 228600 w 342900"/>
                <a:gd name="connsiteY7" fmla="*/ 1469651 h 1743075"/>
                <a:gd name="connsiteX8" fmla="*/ 0 w 342900"/>
                <a:gd name="connsiteY8" fmla="*/ 1743075 h 174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2900" h="1743075">
                  <a:moveTo>
                    <a:pt x="0" y="0"/>
                  </a:moveTo>
                  <a:cubicBezTo>
                    <a:pt x="123825" y="82550"/>
                    <a:pt x="247650" y="165100"/>
                    <a:pt x="295275" y="266700"/>
                  </a:cubicBezTo>
                  <a:cubicBezTo>
                    <a:pt x="342900" y="368300"/>
                    <a:pt x="328613" y="517525"/>
                    <a:pt x="285750" y="609600"/>
                  </a:cubicBezTo>
                  <a:cubicBezTo>
                    <a:pt x="242888" y="701675"/>
                    <a:pt x="38100" y="819150"/>
                    <a:pt x="38100" y="819150"/>
                  </a:cubicBezTo>
                  <a:lnTo>
                    <a:pt x="38100" y="819150"/>
                  </a:lnTo>
                  <a:cubicBezTo>
                    <a:pt x="71438" y="846138"/>
                    <a:pt x="193675" y="918229"/>
                    <a:pt x="238125" y="981075"/>
                  </a:cubicBezTo>
                  <a:cubicBezTo>
                    <a:pt x="282575" y="1043921"/>
                    <a:pt x="306388" y="1114799"/>
                    <a:pt x="304800" y="1196228"/>
                  </a:cubicBezTo>
                  <a:cubicBezTo>
                    <a:pt x="303213" y="1277657"/>
                    <a:pt x="279400" y="1378510"/>
                    <a:pt x="228600" y="1469651"/>
                  </a:cubicBezTo>
                  <a:cubicBezTo>
                    <a:pt x="177800" y="1560792"/>
                    <a:pt x="0" y="1743075"/>
                    <a:pt x="0" y="1743075"/>
                  </a:cubicBezTo>
                </a:path>
              </a:pathLst>
            </a:custGeom>
            <a:noFill/>
            <a:ln w="57150" cap="flat" cmpd="sng" algn="ctr">
              <a:solidFill>
                <a:sysClr val="window" lastClr="FFFFFF">
                  <a:lumMod val="50000"/>
                </a:sysClr>
              </a:solidFill>
              <a:prstDash val="solid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44" name="Oval 43"/>
          <p:cNvSpPr/>
          <p:nvPr/>
        </p:nvSpPr>
        <p:spPr>
          <a:xfrm>
            <a:off x="5791199" y="2071107"/>
            <a:ext cx="634627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5429569" y="3565498"/>
            <a:ext cx="1421654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7543800" y="2071107"/>
            <a:ext cx="634627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7182170" y="4419599"/>
            <a:ext cx="1421654" cy="47090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9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System-Call-Driven</a:t>
            </a:r>
          </a:p>
          <a:p>
            <a:pPr lvl="1"/>
            <a:r>
              <a:rPr lang="en-US" dirty="0" smtClean="0"/>
              <a:t>There are computation intensive applications functions that do not cause system calls.</a:t>
            </a:r>
          </a:p>
          <a:p>
            <a:pPr lvl="1"/>
            <a:r>
              <a:rPr lang="en-US" dirty="0" smtClean="0"/>
              <a:t>Coverage can be extended by triggering stack walking in context switch.</a:t>
            </a:r>
          </a:p>
          <a:p>
            <a:r>
              <a:rPr lang="en-US" b="1" dirty="0" smtClean="0"/>
              <a:t>Native vs. Non-native Programs</a:t>
            </a:r>
          </a:p>
          <a:p>
            <a:pPr lvl="1"/>
            <a:r>
              <a:rPr lang="en-US" dirty="0" err="1" smtClean="0"/>
              <a:t>Uscope</a:t>
            </a:r>
            <a:r>
              <a:rPr lang="en-US" dirty="0" smtClean="0"/>
              <a:t> works on native programs written in C/C++.</a:t>
            </a:r>
          </a:p>
          <a:p>
            <a:pPr lvl="1"/>
            <a:r>
              <a:rPr lang="en-US" dirty="0" smtClean="0"/>
              <a:t>Non-native programs such as Java and interpreter languages can be supported by integrating stack parsing logics. For example,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jdb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jstack</a:t>
            </a:r>
            <a:r>
              <a:rPr lang="en-US" dirty="0" smtClean="0"/>
              <a:t> support stack walking of java stack and native stack.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EFDCD1-6CCB-124E-A9BD-121DFCA9524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42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Uscope</a:t>
            </a:r>
            <a:r>
              <a:rPr lang="en-US" dirty="0" smtClean="0"/>
              <a:t> provides efficient type 2 unified tracing for kernel and unknown user code.</a:t>
            </a:r>
          </a:p>
          <a:p>
            <a:r>
              <a:rPr lang="en-US" dirty="0" err="1" smtClean="0"/>
              <a:t>Uscope</a:t>
            </a:r>
            <a:r>
              <a:rPr lang="en-US" dirty="0" smtClean="0"/>
              <a:t> provides per-application tracing, systematic tracing of dynamic processes, and flexible specification on call stack scopes to be traced.</a:t>
            </a:r>
          </a:p>
          <a:p>
            <a:r>
              <a:rPr lang="en-US" dirty="0" smtClean="0"/>
              <a:t>Our prototype has 6% overhead compared to native execution in several benchmarks.</a:t>
            </a:r>
          </a:p>
          <a:p>
            <a:r>
              <a:rPr lang="en-US" dirty="0" smtClean="0"/>
              <a:t>Also we showed two case studies how unified tracers can be used for debugging.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EFDCD1-6CCB-124E-A9BD-121DFCA9524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Thank you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73F21-AFD1-D64B-BD1A-8AD999462490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95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572000" cy="5334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IT software faces diverse functional and non-functional issues due to complexity of software and usage of underlying components.</a:t>
            </a:r>
          </a:p>
          <a:p>
            <a:endParaRPr lang="en-US" dirty="0" smtClean="0"/>
          </a:p>
          <a:p>
            <a:r>
              <a:rPr lang="en-US" dirty="0" smtClean="0"/>
              <a:t>OS tracing is a convenient method to monitor and debug system operations without hard dependency on application layers (e.g., Libraries, program binaries).</a:t>
            </a:r>
          </a:p>
          <a:p>
            <a:pPr lvl="1"/>
            <a:r>
              <a:rPr lang="en-US" dirty="0" smtClean="0"/>
              <a:t>Example: System call trace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However, OS events can be triggered by diverse programs and code. Therefore there is semantic gap to understand application program behavior from OS events.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EFDCD1-6CCB-124E-A9BD-121DFCA9524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452689"/>
            <a:ext cx="4038600" cy="12527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6553200" y="1143000"/>
            <a:ext cx="1828800" cy="304800"/>
          </a:xfrm>
          <a:prstGeom prst="rect">
            <a:avLst/>
          </a:prstGeom>
          <a:effectLst>
            <a:outerShdw blurRad="38100" dist="50800" dir="1200000" sx="107000" sy="107000" algn="br" rotWithShape="0">
              <a:srgbClr val="000000">
                <a:alpha val="41000"/>
              </a:srgb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553200" y="762000"/>
            <a:ext cx="1828800" cy="304800"/>
          </a:xfrm>
          <a:prstGeom prst="rect">
            <a:avLst/>
          </a:prstGeom>
          <a:effectLst>
            <a:outerShdw blurRad="38100" dist="50800" dir="1200000" sx="107000" sy="107000" algn="br" rotWithShape="0">
              <a:srgbClr val="000000">
                <a:alpha val="41000"/>
              </a:srgb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Errors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553200" y="1524000"/>
            <a:ext cx="1828800" cy="304800"/>
          </a:xfrm>
          <a:prstGeom prst="rect">
            <a:avLst/>
          </a:prstGeom>
          <a:effectLst>
            <a:outerShdw blurRad="38100" dist="50800" dir="1200000" sx="107000" sy="107000" algn="br" rotWithShape="0">
              <a:srgbClr val="000000">
                <a:alpha val="41000"/>
              </a:srgb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Security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46"/>
          <a:stretch/>
        </p:blipFill>
        <p:spPr bwMode="auto">
          <a:xfrm>
            <a:off x="4911226" y="3658593"/>
            <a:ext cx="4156574" cy="7613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SOCAP13 Black Box Special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513" y="4876800"/>
            <a:ext cx="1524000" cy="1488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953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Unified Tracing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Trace logs across the boundary of kernel and space</a:t>
            </a:r>
          </a:p>
          <a:p>
            <a:pPr lvl="1"/>
            <a:r>
              <a:rPr lang="en-US" dirty="0" smtClean="0"/>
              <a:t>i.e., user stack trace on OS kernel events</a:t>
            </a:r>
          </a:p>
          <a:p>
            <a:pPr lvl="1"/>
            <a:r>
              <a:rPr lang="en-US" dirty="0" smtClean="0"/>
              <a:t>Examples: </a:t>
            </a:r>
            <a:r>
              <a:rPr lang="en-US" dirty="0" err="1" smtClean="0"/>
              <a:t>Dtrace</a:t>
            </a:r>
            <a:r>
              <a:rPr lang="en-US" dirty="0" smtClean="0"/>
              <a:t>, Windows ETW, System Tap</a:t>
            </a:r>
          </a:p>
          <a:p>
            <a:r>
              <a:rPr lang="en-US" dirty="0" smtClean="0"/>
              <a:t>Two types of Unified Tracing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EFDCD1-6CCB-124E-A9BD-121DFCA9524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256957"/>
              </p:ext>
            </p:extLst>
          </p:nvPr>
        </p:nvGraphicFramePr>
        <p:xfrm>
          <a:off x="381000" y="5029200"/>
          <a:ext cx="8458200" cy="1376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3049"/>
                <a:gridCol w="2326005"/>
                <a:gridCol w="4599146"/>
              </a:tblGrid>
              <a:tr h="2184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Trigger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Traced</a:t>
                      </a:r>
                      <a:r>
                        <a:rPr lang="en-US" b="1" baseline="0" dirty="0" smtClean="0"/>
                        <a:t> Target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Type 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 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Trace</a:t>
                      </a:r>
                      <a:r>
                        <a:rPr lang="en-US" baseline="0" dirty="0" smtClean="0"/>
                        <a:t> the execution of known user code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Type 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Kernel 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Trace unknown user</a:t>
                      </a:r>
                      <a:r>
                        <a:rPr lang="en-US" baseline="0" dirty="0" smtClean="0"/>
                        <a:t> code triggering kernel code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981200" y="2688252"/>
            <a:ext cx="5200648" cy="2168391"/>
            <a:chOff x="1911590" y="2688252"/>
            <a:chExt cx="5200648" cy="2168391"/>
          </a:xfrm>
        </p:grpSpPr>
        <p:sp>
          <p:nvSpPr>
            <p:cNvPr id="112" name="Rectangle 111"/>
            <p:cNvSpPr/>
            <p:nvPr/>
          </p:nvSpPr>
          <p:spPr>
            <a:xfrm>
              <a:off x="2235438" y="4099302"/>
              <a:ext cx="2209800" cy="3048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 pitchFamily="18" charset="0"/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235438" y="2688252"/>
              <a:ext cx="2209800" cy="133485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t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 pitchFamily="18" charset="0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4597638" y="4099302"/>
              <a:ext cx="2514600" cy="3048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b" anchorCtr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 pitchFamily="18" charset="0"/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597638" y="2688252"/>
              <a:ext cx="2514600" cy="133485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b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 pitchFamily="18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 pitchFamily="18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 pitchFamily="18" charset="0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 rot="16200000">
              <a:off x="1721089" y="4103276"/>
              <a:ext cx="7195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600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Kernel</a:t>
              </a:r>
              <a:endParaRPr kumimoji="0" lang="en-US" sz="1600" dirty="0">
                <a:solidFill>
                  <a:prstClr val="black"/>
                </a:solidFill>
                <a:latin typeface="Calibri"/>
                <a:cs typeface="Times New Roman" pitchFamily="18" charset="0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2203420" y="4419600"/>
              <a:ext cx="2360967" cy="4370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 fontAlgn="auto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FontTx/>
                <a:buAutoNum type="alphaLcParenBoth"/>
              </a:pPr>
              <a:r>
                <a:rPr kumimoji="0" lang="en-US" sz="1600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Type 1 Unified Tracing</a:t>
              </a:r>
            </a:p>
            <a:p>
              <a:pPr marL="342900" indent="-342900" fontAlgn="auto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600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(User space to Kernel)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4624953" y="4419600"/>
              <a:ext cx="2380203" cy="4370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 fontAlgn="auto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600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(b) Type 2 Unified Tracing</a:t>
              </a:r>
            </a:p>
            <a:p>
              <a:pPr marL="342900" indent="-342900" fontAlgn="auto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600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(Kernel to User space)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 rot="16200000">
              <a:off x="1542670" y="3177934"/>
              <a:ext cx="110639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600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User Space</a:t>
              </a:r>
              <a:endParaRPr kumimoji="0" lang="en-US" sz="1600" dirty="0">
                <a:solidFill>
                  <a:prstClr val="black"/>
                </a:solidFill>
                <a:latin typeface="Calibri"/>
                <a:cs typeface="Times New Roman" pitchFamily="18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4879191" y="3310007"/>
              <a:ext cx="3257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600" dirty="0" smtClean="0">
                  <a:solidFill>
                    <a:prstClr val="black"/>
                  </a:solidFill>
                  <a:latin typeface="Calibri"/>
                </a:rPr>
                <a:t>…</a:t>
              </a:r>
              <a:endParaRPr kumimoji="0" lang="en-US" sz="1600" baseline="-250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2814042" y="2727702"/>
              <a:ext cx="1066800" cy="1219200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2325846" y="3164199"/>
              <a:ext cx="478016" cy="3939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App</a:t>
              </a:r>
            </a:p>
            <a:p>
              <a:pPr fontAlgn="auto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A</a:t>
              </a:r>
              <a:endParaRPr kumimoji="0" lang="en-US" sz="1600" dirty="0">
                <a:solidFill>
                  <a:prstClr val="black"/>
                </a:solidFill>
                <a:latin typeface="Calibri"/>
                <a:cs typeface="Times New Roman" pitchFamily="18" charset="0"/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2356842" y="2727702"/>
              <a:ext cx="381000" cy="1219200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3957042" y="2727702"/>
              <a:ext cx="381000" cy="1219200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3928477" y="3153906"/>
              <a:ext cx="478016" cy="3939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App</a:t>
              </a:r>
            </a:p>
            <a:p>
              <a:pPr fontAlgn="auto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C</a:t>
              </a:r>
              <a:endParaRPr kumimoji="0" lang="en-US" sz="1600" dirty="0">
                <a:solidFill>
                  <a:prstClr val="black"/>
                </a:solidFill>
                <a:latin typeface="Calibri"/>
                <a:cs typeface="Times New Roman" pitchFamily="18" charset="0"/>
              </a:endParaRPr>
            </a:p>
          </p:txBody>
        </p:sp>
        <p:sp>
          <p:nvSpPr>
            <p:cNvPr id="126" name="Rounded Rectangle 125"/>
            <p:cNvSpPr/>
            <p:nvPr/>
          </p:nvSpPr>
          <p:spPr>
            <a:xfrm>
              <a:off x="2921238" y="3261103"/>
              <a:ext cx="762000" cy="294470"/>
            </a:xfrm>
            <a:prstGeom prst="round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f</a:t>
              </a:r>
              <a:r>
                <a:rPr kumimoji="0" lang="en-US" sz="1600" b="0" i="0" u="none" strike="noStrike" kern="0" cap="none" spc="0" normalizeH="0" baseline="-2500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B,P</a:t>
              </a:r>
              <a:r>
                <a:rPr kumimoji="0" lang="en-US" sz="160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       </a:t>
              </a:r>
            </a:p>
          </p:txBody>
        </p:sp>
        <p:cxnSp>
          <p:nvCxnSpPr>
            <p:cNvPr id="127" name="Straight Arrow Connector 126"/>
            <p:cNvCxnSpPr/>
            <p:nvPr/>
          </p:nvCxnSpPr>
          <p:spPr>
            <a:xfrm flipV="1">
              <a:off x="3331943" y="3413503"/>
              <a:ext cx="0" cy="838199"/>
            </a:xfrm>
            <a:prstGeom prst="straightConnector1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headEnd type="triangle" w="lg" len="med"/>
              <a:tailEnd type="oval" w="med" len="med"/>
            </a:ln>
            <a:effectLst/>
          </p:spPr>
        </p:cxnSp>
        <p:sp>
          <p:nvSpPr>
            <p:cNvPr id="128" name="Rectangle 127"/>
            <p:cNvSpPr/>
            <p:nvPr/>
          </p:nvSpPr>
          <p:spPr>
            <a:xfrm>
              <a:off x="2921238" y="2703476"/>
              <a:ext cx="914400" cy="2528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App B</a:t>
              </a:r>
              <a:endParaRPr kumimoji="0" lang="en-US" sz="1600" dirty="0">
                <a:solidFill>
                  <a:prstClr val="black"/>
                </a:solidFill>
                <a:latin typeface="Calibri"/>
                <a:cs typeface="Times New Roman" pitchFamily="18" charset="0"/>
              </a:endParaRPr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5496540" y="4152255"/>
              <a:ext cx="685800" cy="198894"/>
            </a:xfrm>
            <a:prstGeom prst="round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4707609" y="2727702"/>
              <a:ext cx="622286" cy="2528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App A</a:t>
              </a:r>
              <a:endParaRPr kumimoji="0" lang="en-US" sz="1600" dirty="0">
                <a:solidFill>
                  <a:prstClr val="black"/>
                </a:solidFill>
                <a:latin typeface="Calibri"/>
                <a:cs typeface="Times New Roman" pitchFamily="18" charset="0"/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6274038" y="2727702"/>
              <a:ext cx="769749" cy="1219200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6351379" y="2727702"/>
              <a:ext cx="630416" cy="2431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App C</a:t>
              </a:r>
              <a:endParaRPr kumimoji="0" lang="en-US" sz="1600" dirty="0">
                <a:solidFill>
                  <a:prstClr val="black"/>
                </a:solidFill>
                <a:latin typeface="Calibri"/>
                <a:cs typeface="Times New Roman" pitchFamily="18" charset="0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5459085" y="2727702"/>
              <a:ext cx="769749" cy="1219200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4644132" y="2727702"/>
              <a:ext cx="769749" cy="1219200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5535948" y="2727702"/>
              <a:ext cx="615874" cy="2528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App B</a:t>
              </a:r>
              <a:endParaRPr kumimoji="0" lang="en-US" sz="1600" dirty="0">
                <a:solidFill>
                  <a:prstClr val="black"/>
                </a:solidFill>
                <a:latin typeface="Calibri"/>
                <a:cs typeface="Times New Roman" pitchFamily="18" charset="0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5070336" y="3330843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2400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?</a:t>
              </a:r>
              <a:endParaRPr kumimoji="0" lang="en-US" sz="2400" dirty="0">
                <a:solidFill>
                  <a:prstClr val="black"/>
                </a:solidFill>
                <a:latin typeface="Calibri"/>
                <a:cs typeface="Times New Roman" pitchFamily="18" charset="0"/>
              </a:endParaRPr>
            </a:p>
          </p:txBody>
        </p:sp>
        <p:cxnSp>
          <p:nvCxnSpPr>
            <p:cNvPr id="137" name="Straight Arrow Connector 136"/>
            <p:cNvCxnSpPr/>
            <p:nvPr/>
          </p:nvCxnSpPr>
          <p:spPr>
            <a:xfrm flipV="1">
              <a:off x="6045438" y="3337302"/>
              <a:ext cx="0" cy="914400"/>
            </a:xfrm>
            <a:prstGeom prst="straightConnector1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headEnd type="oval" w="med" len="med"/>
              <a:tailEnd type="triangle" w="lg" len="med"/>
            </a:ln>
            <a:effectLst/>
          </p:spPr>
        </p:cxnSp>
        <p:cxnSp>
          <p:nvCxnSpPr>
            <p:cNvPr id="138" name="Straight Arrow Connector 137"/>
            <p:cNvCxnSpPr>
              <a:endCxn id="159" idx="2"/>
            </p:cNvCxnSpPr>
            <p:nvPr/>
          </p:nvCxnSpPr>
          <p:spPr>
            <a:xfrm flipV="1">
              <a:off x="6045438" y="3917196"/>
              <a:ext cx="602496" cy="322561"/>
            </a:xfrm>
            <a:prstGeom prst="straightConnector1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headEnd type="oval" w="med" len="med"/>
              <a:tailEnd type="triangle" w="lg" len="med"/>
            </a:ln>
            <a:effectLst/>
          </p:spPr>
        </p:cxnSp>
        <p:cxnSp>
          <p:nvCxnSpPr>
            <p:cNvPr id="139" name="Straight Arrow Connector 138"/>
            <p:cNvCxnSpPr/>
            <p:nvPr/>
          </p:nvCxnSpPr>
          <p:spPr>
            <a:xfrm flipH="1" flipV="1">
              <a:off x="5359638" y="3565902"/>
              <a:ext cx="685800" cy="673854"/>
            </a:xfrm>
            <a:prstGeom prst="straightConnector1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headEnd type="oval" w="med" len="med"/>
              <a:tailEnd type="triangle" w="lg" len="med"/>
            </a:ln>
            <a:effectLst/>
          </p:spPr>
        </p:cxnSp>
        <p:sp>
          <p:nvSpPr>
            <p:cNvPr id="140" name="TextBox 139"/>
            <p:cNvSpPr txBox="1"/>
            <p:nvPr/>
          </p:nvSpPr>
          <p:spPr>
            <a:xfrm>
              <a:off x="5961489" y="3015714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2400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?</a:t>
              </a:r>
              <a:endParaRPr kumimoji="0" lang="en-US" sz="2400" dirty="0">
                <a:solidFill>
                  <a:prstClr val="black"/>
                </a:solidFill>
                <a:latin typeface="Calibri"/>
                <a:cs typeface="Times New Roman" pitchFamily="18" charset="0"/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6243042" y="3337302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2400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?</a:t>
              </a:r>
              <a:endParaRPr kumimoji="0" lang="en-US" sz="2400" dirty="0">
                <a:solidFill>
                  <a:prstClr val="black"/>
                </a:solidFill>
                <a:latin typeface="Calibri"/>
                <a:cs typeface="Times New Roman" pitchFamily="18" charset="0"/>
              </a:endParaRPr>
            </a:p>
          </p:txBody>
        </p:sp>
        <p:sp>
          <p:nvSpPr>
            <p:cNvPr id="142" name="Rounded Rectangle 141"/>
            <p:cNvSpPr/>
            <p:nvPr/>
          </p:nvSpPr>
          <p:spPr>
            <a:xfrm>
              <a:off x="2997438" y="4152254"/>
              <a:ext cx="685800" cy="205353"/>
            </a:xfrm>
            <a:prstGeom prst="roundRect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43" name="Rounded Rectangle 142"/>
            <p:cNvSpPr/>
            <p:nvPr/>
          </p:nvSpPr>
          <p:spPr>
            <a:xfrm>
              <a:off x="4673838" y="3635643"/>
              <a:ext cx="685800" cy="275094"/>
            </a:xfrm>
            <a:prstGeom prst="roundRect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4673839" y="3196352"/>
              <a:ext cx="685800" cy="217150"/>
            </a:xfrm>
            <a:prstGeom prst="roundRect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f</a:t>
              </a:r>
              <a:r>
                <a:rPr kumimoji="0" lang="en-US" sz="140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A,1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45" name="Rounded Rectangle 144"/>
            <p:cNvSpPr/>
            <p:nvPr/>
          </p:nvSpPr>
          <p:spPr>
            <a:xfrm>
              <a:off x="2936736" y="2956302"/>
              <a:ext cx="762000" cy="281553"/>
            </a:xfrm>
            <a:prstGeom prst="roundRect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main</a:t>
              </a: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4673838" y="3999855"/>
              <a:ext cx="70788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2400" baseline="-25000" dirty="0" err="1" smtClean="0">
                  <a:solidFill>
                    <a:prstClr val="black"/>
                  </a:solidFill>
                  <a:latin typeface="Calibri"/>
                </a:rPr>
                <a:t>syscall</a:t>
              </a:r>
              <a:endParaRPr kumimoji="0" lang="en-US" sz="2400" baseline="-250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7" name="Rounded Rectangle 146"/>
            <p:cNvSpPr/>
            <p:nvPr/>
          </p:nvSpPr>
          <p:spPr>
            <a:xfrm>
              <a:off x="4673839" y="2956302"/>
              <a:ext cx="685800" cy="228600"/>
            </a:xfrm>
            <a:prstGeom prst="roundRect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main</a:t>
              </a: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3149838" y="3565902"/>
              <a:ext cx="914400" cy="3939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User</a:t>
              </a:r>
            </a:p>
            <a:p>
              <a:pPr fontAlgn="auto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Probe</a:t>
              </a:r>
              <a:endParaRPr kumimoji="0" lang="en-US" sz="1600" dirty="0">
                <a:solidFill>
                  <a:prstClr val="black"/>
                </a:solidFill>
                <a:latin typeface="Calibri"/>
                <a:cs typeface="Times New Roman" pitchFamily="18" charset="0"/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4668554" y="3623627"/>
              <a:ext cx="68685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</a:rPr>
                <a:t>Library</a:t>
              </a:r>
              <a:endParaRPr kumimoji="0" lang="en-US" sz="1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50" name="Freeform 149"/>
            <p:cNvSpPr/>
            <p:nvPr/>
          </p:nvSpPr>
          <p:spPr>
            <a:xfrm>
              <a:off x="5297645" y="3084163"/>
              <a:ext cx="218268" cy="1214034"/>
            </a:xfrm>
            <a:custGeom>
              <a:avLst/>
              <a:gdLst>
                <a:gd name="connsiteX0" fmla="*/ 1291 w 218268"/>
                <a:gd name="connsiteY0" fmla="*/ 0 h 1214034"/>
                <a:gd name="connsiteX1" fmla="*/ 1291 w 218268"/>
                <a:gd name="connsiteY1" fmla="*/ 255722 h 1214034"/>
                <a:gd name="connsiteX2" fmla="*/ 9040 w 218268"/>
                <a:gd name="connsiteY2" fmla="*/ 689675 h 1214034"/>
                <a:gd name="connsiteX3" fmla="*/ 16790 w 218268"/>
                <a:gd name="connsiteY3" fmla="*/ 984142 h 1214034"/>
                <a:gd name="connsiteX4" fmla="*/ 71034 w 218268"/>
                <a:gd name="connsiteY4" fmla="*/ 1177871 h 1214034"/>
                <a:gd name="connsiteX5" fmla="*/ 218268 w 218268"/>
                <a:gd name="connsiteY5" fmla="*/ 1201119 h 1214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8268" h="1214034">
                  <a:moveTo>
                    <a:pt x="1291" y="0"/>
                  </a:moveTo>
                  <a:cubicBezTo>
                    <a:pt x="645" y="70388"/>
                    <a:pt x="0" y="140776"/>
                    <a:pt x="1291" y="255722"/>
                  </a:cubicBezTo>
                  <a:cubicBezTo>
                    <a:pt x="2582" y="370668"/>
                    <a:pt x="6457" y="568272"/>
                    <a:pt x="9040" y="689675"/>
                  </a:cubicBezTo>
                  <a:cubicBezTo>
                    <a:pt x="11623" y="811078"/>
                    <a:pt x="6458" y="902776"/>
                    <a:pt x="16790" y="984142"/>
                  </a:cubicBezTo>
                  <a:cubicBezTo>
                    <a:pt x="27122" y="1065508"/>
                    <a:pt x="37454" y="1141708"/>
                    <a:pt x="71034" y="1177871"/>
                  </a:cubicBezTo>
                  <a:cubicBezTo>
                    <a:pt x="104614" y="1214034"/>
                    <a:pt x="218268" y="1201119"/>
                    <a:pt x="218268" y="1201119"/>
                  </a:cubicBezTo>
                </a:path>
              </a:pathLst>
            </a:custGeom>
            <a:noFill/>
            <a:ln w="19050" cap="flat" cmpd="sng" algn="ctr">
              <a:solidFill>
                <a:sysClr val="windowText" lastClr="000000"/>
              </a:solidFill>
              <a:prstDash val="sysDot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51" name="Rounded Rectangle 150"/>
            <p:cNvSpPr/>
            <p:nvPr/>
          </p:nvSpPr>
          <p:spPr>
            <a:xfrm>
              <a:off x="5512038" y="3226058"/>
              <a:ext cx="685800" cy="217150"/>
            </a:xfrm>
            <a:prstGeom prst="roundRect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f</a:t>
              </a:r>
              <a:r>
                <a:rPr kumimoji="0" lang="en-US" sz="140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B,1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52" name="Rounded Rectangle 151"/>
            <p:cNvSpPr/>
            <p:nvPr/>
          </p:nvSpPr>
          <p:spPr>
            <a:xfrm>
              <a:off x="5512038" y="2986008"/>
              <a:ext cx="685800" cy="228600"/>
            </a:xfrm>
            <a:prstGeom prst="roundRect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main</a:t>
              </a: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5506753" y="3642102"/>
              <a:ext cx="68685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</a:rPr>
                <a:t>Library</a:t>
              </a:r>
              <a:endParaRPr kumimoji="0" lang="en-US" sz="1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54" name="Rounded Rectangle 153"/>
            <p:cNvSpPr/>
            <p:nvPr/>
          </p:nvSpPr>
          <p:spPr>
            <a:xfrm>
              <a:off x="5512038" y="3642102"/>
              <a:ext cx="685800" cy="275094"/>
            </a:xfrm>
            <a:prstGeom prst="roundRect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5665465" y="3314055"/>
              <a:ext cx="3257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600" dirty="0" smtClean="0">
                  <a:solidFill>
                    <a:prstClr val="black"/>
                  </a:solidFill>
                  <a:latin typeface="Calibri"/>
                </a:rPr>
                <a:t>…</a:t>
              </a:r>
              <a:endParaRPr kumimoji="0" lang="en-US" sz="1600" baseline="-250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6481708" y="3315345"/>
              <a:ext cx="3257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600" dirty="0" smtClean="0">
                  <a:solidFill>
                    <a:prstClr val="black"/>
                  </a:solidFill>
                  <a:latin typeface="Calibri"/>
                </a:rPr>
                <a:t>…</a:t>
              </a:r>
              <a:endParaRPr kumimoji="0" lang="en-US" sz="1600" baseline="-250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57" name="Rounded Rectangle 156"/>
            <p:cNvSpPr/>
            <p:nvPr/>
          </p:nvSpPr>
          <p:spPr>
            <a:xfrm>
              <a:off x="6305034" y="3226058"/>
              <a:ext cx="685800" cy="217150"/>
            </a:xfrm>
            <a:prstGeom prst="roundRect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f</a:t>
              </a:r>
              <a:r>
                <a:rPr kumimoji="0" lang="en-US" sz="140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C,1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58" name="Rounded Rectangle 157"/>
            <p:cNvSpPr/>
            <p:nvPr/>
          </p:nvSpPr>
          <p:spPr>
            <a:xfrm>
              <a:off x="6305034" y="2986008"/>
              <a:ext cx="685800" cy="228600"/>
            </a:xfrm>
            <a:prstGeom prst="roundRect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main</a:t>
              </a:r>
            </a:p>
          </p:txBody>
        </p:sp>
        <p:sp>
          <p:nvSpPr>
            <p:cNvPr id="159" name="Rounded Rectangle 158"/>
            <p:cNvSpPr/>
            <p:nvPr/>
          </p:nvSpPr>
          <p:spPr>
            <a:xfrm>
              <a:off x="6305034" y="3642102"/>
              <a:ext cx="685800" cy="275094"/>
            </a:xfrm>
            <a:prstGeom prst="roundRect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6296230" y="3642102"/>
              <a:ext cx="68685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</a:rPr>
                <a:t>Library</a:t>
              </a:r>
              <a:endParaRPr kumimoji="0" lang="en-US" sz="1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61" name="Freeform 160"/>
            <p:cNvSpPr/>
            <p:nvPr/>
          </p:nvSpPr>
          <p:spPr>
            <a:xfrm>
              <a:off x="5593404" y="3107410"/>
              <a:ext cx="0" cy="1046136"/>
            </a:xfrm>
            <a:custGeom>
              <a:avLst/>
              <a:gdLst>
                <a:gd name="connsiteX0" fmla="*/ 0 w 0"/>
                <a:gd name="connsiteY0" fmla="*/ 0 h 1046136"/>
                <a:gd name="connsiteX1" fmla="*/ 0 w 0"/>
                <a:gd name="connsiteY1" fmla="*/ 1046136 h 104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046136">
                  <a:moveTo>
                    <a:pt x="0" y="0"/>
                  </a:moveTo>
                  <a:lnTo>
                    <a:pt x="0" y="1046136"/>
                  </a:lnTo>
                </a:path>
              </a:pathLst>
            </a:custGeom>
            <a:noFill/>
            <a:ln w="19050" cap="flat" cmpd="sng" algn="ctr">
              <a:solidFill>
                <a:sysClr val="windowText" lastClr="000000"/>
              </a:solidFill>
              <a:prstDash val="sysDot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62" name="Freeform 161"/>
            <p:cNvSpPr/>
            <p:nvPr/>
          </p:nvSpPr>
          <p:spPr>
            <a:xfrm>
              <a:off x="6190089" y="3107410"/>
              <a:ext cx="765874" cy="1183037"/>
            </a:xfrm>
            <a:custGeom>
              <a:avLst/>
              <a:gdLst>
                <a:gd name="connsiteX0" fmla="*/ 720671 w 765874"/>
                <a:gd name="connsiteY0" fmla="*/ 0 h 1304441"/>
                <a:gd name="connsiteX1" fmla="*/ 736169 w 765874"/>
                <a:gd name="connsiteY1" fmla="*/ 767166 h 1304441"/>
                <a:gd name="connsiteX2" fmla="*/ 542441 w 765874"/>
                <a:gd name="connsiteY2" fmla="*/ 1216617 h 1304441"/>
                <a:gd name="connsiteX3" fmla="*/ 0 w 765874"/>
                <a:gd name="connsiteY3" fmla="*/ 1294108 h 13044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5874" h="1304441">
                  <a:moveTo>
                    <a:pt x="720671" y="0"/>
                  </a:moveTo>
                  <a:cubicBezTo>
                    <a:pt x="743272" y="282198"/>
                    <a:pt x="765874" y="564397"/>
                    <a:pt x="736169" y="767166"/>
                  </a:cubicBezTo>
                  <a:cubicBezTo>
                    <a:pt x="706464" y="969935"/>
                    <a:pt x="665136" y="1128793"/>
                    <a:pt x="542441" y="1216617"/>
                  </a:cubicBezTo>
                  <a:cubicBezTo>
                    <a:pt x="419746" y="1304441"/>
                    <a:pt x="209873" y="1299274"/>
                    <a:pt x="0" y="1294108"/>
                  </a:cubicBezTo>
                </a:path>
              </a:pathLst>
            </a:custGeom>
            <a:noFill/>
            <a:ln w="19050" cap="flat" cmpd="sng" algn="ctr">
              <a:solidFill>
                <a:sysClr val="windowText" lastClr="000000"/>
              </a:solidFill>
              <a:prstDash val="sysDot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163" name="Straight Arrow Connector 162"/>
            <p:cNvCxnSpPr/>
            <p:nvPr/>
          </p:nvCxnSpPr>
          <p:spPr>
            <a:xfrm flipV="1">
              <a:off x="6045438" y="3642102"/>
              <a:ext cx="0" cy="609600"/>
            </a:xfrm>
            <a:prstGeom prst="straightConnector1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headEnd type="oval" w="med" len="med"/>
              <a:tailEnd type="triangle" w="lg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34687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2 Unified Tracing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5573899" cy="5334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Type 2 unified tracers generate events on kernel events of interest.</a:t>
            </a:r>
          </a:p>
          <a:p>
            <a:r>
              <a:rPr lang="en-US" dirty="0" smtClean="0"/>
              <a:t>A typically used technique to collect user space code information is stack walking.</a:t>
            </a:r>
          </a:p>
          <a:p>
            <a:r>
              <a:rPr lang="en-US" dirty="0" smtClean="0"/>
              <a:t>Tracer finds the user process stack in the current context and scan stack frames from the stack pointer address.</a:t>
            </a:r>
            <a:endParaRPr lang="en-US" dirty="0"/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err="1" smtClean="0"/>
              <a:t>Ustack</a:t>
            </a:r>
            <a:r>
              <a:rPr lang="en-US" dirty="0" smtClean="0"/>
              <a:t> of </a:t>
            </a:r>
            <a:r>
              <a:rPr lang="en-US" dirty="0" err="1" smtClean="0"/>
              <a:t>Dtrace</a:t>
            </a:r>
            <a:r>
              <a:rPr lang="en-US" dirty="0" smtClean="0"/>
              <a:t>, </a:t>
            </a:r>
            <a:r>
              <a:rPr lang="en-US" dirty="0" err="1" smtClean="0"/>
              <a:t>Stackwalking</a:t>
            </a:r>
            <a:r>
              <a:rPr lang="en-US" dirty="0" smtClean="0"/>
              <a:t> of Microsoft ETW</a:t>
            </a:r>
          </a:p>
          <a:p>
            <a:r>
              <a:rPr lang="en-US" dirty="0" smtClean="0"/>
              <a:t>These solutions have been generally used for debugging scenarios. How we can lower overhead?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EFDCD1-6CCB-124E-A9BD-121DFCA9524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6292313" y="2231329"/>
            <a:ext cx="2514600" cy="2168391"/>
            <a:chOff x="4667248" y="4003809"/>
            <a:chExt cx="2514600" cy="2168391"/>
          </a:xfrm>
        </p:grpSpPr>
        <p:sp>
          <p:nvSpPr>
            <p:cNvPr id="8" name="Rectangle 7"/>
            <p:cNvSpPr/>
            <p:nvPr/>
          </p:nvSpPr>
          <p:spPr>
            <a:xfrm>
              <a:off x="4667248" y="5414859"/>
              <a:ext cx="2514600" cy="3048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b" anchorCtr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667248" y="4003809"/>
              <a:ext cx="2514600" cy="133485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b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 pitchFamily="18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 pitchFamily="18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874259" y="5735157"/>
              <a:ext cx="2020810" cy="4370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 fontAlgn="auto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600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Type 2 Unified Tracing</a:t>
              </a:r>
            </a:p>
            <a:p>
              <a:pPr marL="342900" indent="-342900" fontAlgn="auto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600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(Kernel to User space)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948801" y="4625564"/>
              <a:ext cx="3257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600" dirty="0" smtClean="0">
                  <a:solidFill>
                    <a:prstClr val="black"/>
                  </a:solidFill>
                  <a:latin typeface="Calibri"/>
                </a:rPr>
                <a:t>…</a:t>
              </a:r>
              <a:endParaRPr kumimoji="0" lang="en-US" sz="1600" baseline="-250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5566150" y="5467812"/>
              <a:ext cx="685800" cy="198894"/>
            </a:xfrm>
            <a:prstGeom prst="round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777219" y="4043259"/>
              <a:ext cx="622286" cy="2528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App A</a:t>
              </a:r>
              <a:endParaRPr kumimoji="0" lang="en-US" sz="1600" dirty="0">
                <a:solidFill>
                  <a:prstClr val="black"/>
                </a:solidFill>
                <a:latin typeface="Calibri"/>
                <a:cs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343648" y="4043259"/>
              <a:ext cx="769749" cy="1219200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420989" y="4043259"/>
              <a:ext cx="630416" cy="2431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App C</a:t>
              </a:r>
              <a:endParaRPr kumimoji="0" lang="en-US" sz="1600" dirty="0">
                <a:solidFill>
                  <a:prstClr val="black"/>
                </a:solidFill>
                <a:latin typeface="Calibri"/>
                <a:cs typeface="Times New Roman" pitchFamily="18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528695" y="4043259"/>
              <a:ext cx="769749" cy="1219200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713742" y="4043259"/>
              <a:ext cx="769749" cy="1219200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605558" y="4043259"/>
              <a:ext cx="615874" cy="2528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App B</a:t>
              </a:r>
              <a:endParaRPr kumimoji="0" lang="en-US" sz="1600" dirty="0">
                <a:solidFill>
                  <a:prstClr val="black"/>
                </a:solidFill>
                <a:latin typeface="Calibri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139946" y="4646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2400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?</a:t>
              </a:r>
              <a:endParaRPr kumimoji="0" lang="en-US" sz="2400" dirty="0">
                <a:solidFill>
                  <a:prstClr val="black"/>
                </a:solidFill>
                <a:latin typeface="Calibri"/>
                <a:cs typeface="Times New Roman" pitchFamily="18" charset="0"/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V="1">
              <a:off x="6115048" y="4652859"/>
              <a:ext cx="0" cy="914400"/>
            </a:xfrm>
            <a:prstGeom prst="straightConnector1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headEnd type="oval" w="med" len="med"/>
              <a:tailEnd type="triangle" w="lg" len="med"/>
            </a:ln>
            <a:effectLst/>
          </p:spPr>
        </p:cxnSp>
        <p:cxnSp>
          <p:nvCxnSpPr>
            <p:cNvPr id="32" name="Straight Arrow Connector 31"/>
            <p:cNvCxnSpPr>
              <a:endCxn id="53" idx="2"/>
            </p:cNvCxnSpPr>
            <p:nvPr/>
          </p:nvCxnSpPr>
          <p:spPr>
            <a:xfrm flipV="1">
              <a:off x="6115048" y="5232753"/>
              <a:ext cx="602496" cy="322561"/>
            </a:xfrm>
            <a:prstGeom prst="straightConnector1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headEnd type="oval" w="med" len="med"/>
              <a:tailEnd type="triangle" w="lg" len="med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>
            <a:xfrm flipH="1" flipV="1">
              <a:off x="5429248" y="4881459"/>
              <a:ext cx="685800" cy="673854"/>
            </a:xfrm>
            <a:prstGeom prst="straightConnector1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headEnd type="oval" w="med" len="med"/>
              <a:tailEnd type="triangle" w="lg" len="med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6031099" y="4331271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2400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?</a:t>
              </a:r>
              <a:endParaRPr kumimoji="0" lang="en-US" sz="2400" dirty="0">
                <a:solidFill>
                  <a:prstClr val="black"/>
                </a:solidFill>
                <a:latin typeface="Calibri"/>
                <a:cs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312652" y="4652859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2400" dirty="0" smtClean="0">
                  <a:solidFill>
                    <a:prstClr val="black"/>
                  </a:solidFill>
                  <a:latin typeface="Calibri"/>
                  <a:cs typeface="Times New Roman" pitchFamily="18" charset="0"/>
                </a:rPr>
                <a:t>?</a:t>
              </a:r>
              <a:endParaRPr kumimoji="0" lang="en-US" sz="2400" dirty="0">
                <a:solidFill>
                  <a:prstClr val="black"/>
                </a:solidFill>
                <a:latin typeface="Calibri"/>
                <a:cs typeface="Times New Roman" pitchFamily="18" charset="0"/>
              </a:endParaRP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4743448" y="4951200"/>
              <a:ext cx="685800" cy="275094"/>
            </a:xfrm>
            <a:prstGeom prst="roundRect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4743449" y="4511909"/>
              <a:ext cx="685800" cy="217150"/>
            </a:xfrm>
            <a:prstGeom prst="roundRect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f</a:t>
              </a:r>
              <a:r>
                <a:rPr kumimoji="0" lang="en-US" sz="140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A,1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743448" y="5315412"/>
              <a:ext cx="70788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2400" baseline="-25000" dirty="0" err="1" smtClean="0">
                  <a:solidFill>
                    <a:prstClr val="black"/>
                  </a:solidFill>
                  <a:latin typeface="Calibri"/>
                </a:rPr>
                <a:t>syscall</a:t>
              </a:r>
              <a:endParaRPr kumimoji="0" lang="en-US" sz="2400" baseline="-250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4743449" y="4271859"/>
              <a:ext cx="685800" cy="228600"/>
            </a:xfrm>
            <a:prstGeom prst="roundRect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main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738164" y="4939184"/>
              <a:ext cx="68685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</a:rPr>
                <a:t>Library</a:t>
              </a:r>
              <a:endParaRPr kumimoji="0" lang="en-US" sz="1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4" name="Freeform 43"/>
            <p:cNvSpPr/>
            <p:nvPr/>
          </p:nvSpPr>
          <p:spPr>
            <a:xfrm>
              <a:off x="5367255" y="4399720"/>
              <a:ext cx="218268" cy="1214034"/>
            </a:xfrm>
            <a:custGeom>
              <a:avLst/>
              <a:gdLst>
                <a:gd name="connsiteX0" fmla="*/ 1291 w 218268"/>
                <a:gd name="connsiteY0" fmla="*/ 0 h 1214034"/>
                <a:gd name="connsiteX1" fmla="*/ 1291 w 218268"/>
                <a:gd name="connsiteY1" fmla="*/ 255722 h 1214034"/>
                <a:gd name="connsiteX2" fmla="*/ 9040 w 218268"/>
                <a:gd name="connsiteY2" fmla="*/ 689675 h 1214034"/>
                <a:gd name="connsiteX3" fmla="*/ 16790 w 218268"/>
                <a:gd name="connsiteY3" fmla="*/ 984142 h 1214034"/>
                <a:gd name="connsiteX4" fmla="*/ 71034 w 218268"/>
                <a:gd name="connsiteY4" fmla="*/ 1177871 h 1214034"/>
                <a:gd name="connsiteX5" fmla="*/ 218268 w 218268"/>
                <a:gd name="connsiteY5" fmla="*/ 1201119 h 1214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8268" h="1214034">
                  <a:moveTo>
                    <a:pt x="1291" y="0"/>
                  </a:moveTo>
                  <a:cubicBezTo>
                    <a:pt x="645" y="70388"/>
                    <a:pt x="0" y="140776"/>
                    <a:pt x="1291" y="255722"/>
                  </a:cubicBezTo>
                  <a:cubicBezTo>
                    <a:pt x="2582" y="370668"/>
                    <a:pt x="6457" y="568272"/>
                    <a:pt x="9040" y="689675"/>
                  </a:cubicBezTo>
                  <a:cubicBezTo>
                    <a:pt x="11623" y="811078"/>
                    <a:pt x="6458" y="902776"/>
                    <a:pt x="16790" y="984142"/>
                  </a:cubicBezTo>
                  <a:cubicBezTo>
                    <a:pt x="27122" y="1065508"/>
                    <a:pt x="37454" y="1141708"/>
                    <a:pt x="71034" y="1177871"/>
                  </a:cubicBezTo>
                  <a:cubicBezTo>
                    <a:pt x="104614" y="1214034"/>
                    <a:pt x="218268" y="1201119"/>
                    <a:pt x="218268" y="1201119"/>
                  </a:cubicBezTo>
                </a:path>
              </a:pathLst>
            </a:custGeom>
            <a:noFill/>
            <a:ln w="19050" cap="flat" cmpd="sng" algn="ctr">
              <a:solidFill>
                <a:sysClr val="windowText" lastClr="000000"/>
              </a:solidFill>
              <a:prstDash val="sysDot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5581648" y="4541615"/>
              <a:ext cx="685800" cy="217150"/>
            </a:xfrm>
            <a:prstGeom prst="roundRect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f</a:t>
              </a:r>
              <a:r>
                <a:rPr kumimoji="0" lang="en-US" sz="140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B,1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5581648" y="4301565"/>
              <a:ext cx="685800" cy="228600"/>
            </a:xfrm>
            <a:prstGeom prst="roundRect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main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5576363" y="4957659"/>
              <a:ext cx="68685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</a:rPr>
                <a:t>Library</a:t>
              </a:r>
              <a:endParaRPr kumimoji="0" lang="en-US" sz="1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5581648" y="4957659"/>
              <a:ext cx="685800" cy="275094"/>
            </a:xfrm>
            <a:prstGeom prst="roundRect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735075" y="4629612"/>
              <a:ext cx="3257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600" dirty="0" smtClean="0">
                  <a:solidFill>
                    <a:prstClr val="black"/>
                  </a:solidFill>
                  <a:latin typeface="Calibri"/>
                </a:rPr>
                <a:t>…</a:t>
              </a:r>
              <a:endParaRPr kumimoji="0" lang="en-US" sz="1600" baseline="-250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551318" y="4630902"/>
              <a:ext cx="3257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600" dirty="0" smtClean="0">
                  <a:solidFill>
                    <a:prstClr val="black"/>
                  </a:solidFill>
                  <a:latin typeface="Calibri"/>
                </a:rPr>
                <a:t>…</a:t>
              </a:r>
              <a:endParaRPr kumimoji="0" lang="en-US" sz="1600" baseline="-250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6374644" y="4541615"/>
              <a:ext cx="685800" cy="217150"/>
            </a:xfrm>
            <a:prstGeom prst="roundRect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f</a:t>
              </a:r>
              <a:r>
                <a:rPr kumimoji="0" lang="en-US" sz="140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C,1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6374644" y="4301565"/>
              <a:ext cx="685800" cy="228600"/>
            </a:xfrm>
            <a:prstGeom prst="roundRect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main</a:t>
              </a:r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6374644" y="4957659"/>
              <a:ext cx="685800" cy="275094"/>
            </a:xfrm>
            <a:prstGeom prst="roundRect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365840" y="4957659"/>
              <a:ext cx="68685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400" dirty="0" smtClean="0">
                  <a:solidFill>
                    <a:prstClr val="black"/>
                  </a:solidFill>
                  <a:latin typeface="Calibri"/>
                </a:rPr>
                <a:t>Library</a:t>
              </a:r>
              <a:endParaRPr kumimoji="0" lang="en-US" sz="1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>
              <a:off x="5663014" y="4422967"/>
              <a:ext cx="0" cy="1046136"/>
            </a:xfrm>
            <a:custGeom>
              <a:avLst/>
              <a:gdLst>
                <a:gd name="connsiteX0" fmla="*/ 0 w 0"/>
                <a:gd name="connsiteY0" fmla="*/ 0 h 1046136"/>
                <a:gd name="connsiteX1" fmla="*/ 0 w 0"/>
                <a:gd name="connsiteY1" fmla="*/ 1046136 h 104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046136">
                  <a:moveTo>
                    <a:pt x="0" y="0"/>
                  </a:moveTo>
                  <a:lnTo>
                    <a:pt x="0" y="1046136"/>
                  </a:lnTo>
                </a:path>
              </a:pathLst>
            </a:custGeom>
            <a:noFill/>
            <a:ln w="19050" cap="flat" cmpd="sng" algn="ctr">
              <a:solidFill>
                <a:sysClr val="windowText" lastClr="000000"/>
              </a:solidFill>
              <a:prstDash val="sysDot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56" name="Freeform 55"/>
            <p:cNvSpPr/>
            <p:nvPr/>
          </p:nvSpPr>
          <p:spPr>
            <a:xfrm>
              <a:off x="6259699" y="4422967"/>
              <a:ext cx="765874" cy="1183037"/>
            </a:xfrm>
            <a:custGeom>
              <a:avLst/>
              <a:gdLst>
                <a:gd name="connsiteX0" fmla="*/ 720671 w 765874"/>
                <a:gd name="connsiteY0" fmla="*/ 0 h 1304441"/>
                <a:gd name="connsiteX1" fmla="*/ 736169 w 765874"/>
                <a:gd name="connsiteY1" fmla="*/ 767166 h 1304441"/>
                <a:gd name="connsiteX2" fmla="*/ 542441 w 765874"/>
                <a:gd name="connsiteY2" fmla="*/ 1216617 h 1304441"/>
                <a:gd name="connsiteX3" fmla="*/ 0 w 765874"/>
                <a:gd name="connsiteY3" fmla="*/ 1294108 h 13044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5874" h="1304441">
                  <a:moveTo>
                    <a:pt x="720671" y="0"/>
                  </a:moveTo>
                  <a:cubicBezTo>
                    <a:pt x="743272" y="282198"/>
                    <a:pt x="765874" y="564397"/>
                    <a:pt x="736169" y="767166"/>
                  </a:cubicBezTo>
                  <a:cubicBezTo>
                    <a:pt x="706464" y="969935"/>
                    <a:pt x="665136" y="1128793"/>
                    <a:pt x="542441" y="1216617"/>
                  </a:cubicBezTo>
                  <a:cubicBezTo>
                    <a:pt x="419746" y="1304441"/>
                    <a:pt x="209873" y="1299274"/>
                    <a:pt x="0" y="1294108"/>
                  </a:cubicBezTo>
                </a:path>
              </a:pathLst>
            </a:custGeom>
            <a:noFill/>
            <a:ln w="19050" cap="flat" cmpd="sng" algn="ctr">
              <a:solidFill>
                <a:sysClr val="windowText" lastClr="000000"/>
              </a:solidFill>
              <a:prstDash val="sysDot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57" name="Straight Arrow Connector 56"/>
            <p:cNvCxnSpPr/>
            <p:nvPr/>
          </p:nvCxnSpPr>
          <p:spPr>
            <a:xfrm flipV="1">
              <a:off x="6115048" y="4957659"/>
              <a:ext cx="0" cy="609600"/>
            </a:xfrm>
            <a:prstGeom prst="straightConnector1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headEnd type="oval" w="med" len="med"/>
              <a:tailEnd type="triangle" w="lg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38753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: Tracing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Tracing all programs?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There are numerous processes in typical desktop and server systems at runtime for various purposes (e.g., multitasking, administration, accounting, users’ daemons).</a:t>
            </a:r>
          </a:p>
          <a:p>
            <a:pPr lvl="1"/>
            <a:r>
              <a:rPr lang="en-US" dirty="0" smtClean="0"/>
              <a:t>Unless the user has no idea on which programs went wrong, tracing all processes is not ideal.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EFDCD1-6CCB-124E-A9BD-121DFCA9524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2" y="2009762"/>
            <a:ext cx="7958138" cy="202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19200" y="1704962"/>
            <a:ext cx="63661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Figure: A process hierarchy of an idle desktop machine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50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838200"/>
            <a:ext cx="3993776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: Tracing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Tracing an application software?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Programs create and kill many sub processes dynamically.</a:t>
            </a:r>
          </a:p>
          <a:p>
            <a:pPr lvl="1"/>
            <a:r>
              <a:rPr lang="en-US" dirty="0" smtClean="0"/>
              <a:t>Some processes change their identity (</a:t>
            </a:r>
            <a:r>
              <a:rPr lang="en-US" dirty="0" err="1" smtClean="0"/>
              <a:t>execve</a:t>
            </a:r>
            <a:r>
              <a:rPr lang="en-US" dirty="0" smtClean="0"/>
              <a:t> system calls).</a:t>
            </a:r>
          </a:p>
          <a:p>
            <a:pPr lvl="1"/>
            <a:r>
              <a:rPr lang="en-US" dirty="0" smtClean="0"/>
              <a:t>How to systematically track all processes from their start? (instead of giving PIDs to tracers)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EFDCD1-6CCB-124E-A9BD-121DFCA9524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641493" y="1135606"/>
            <a:ext cx="26549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Apache Controller forks a child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05958" y="1828800"/>
            <a:ext cx="36458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Child of the Apache Controller</a:t>
            </a:r>
          </a:p>
          <a:p>
            <a:r>
              <a:rPr lang="en-US" dirty="0" smtClean="0"/>
              <a:t>becomes the Apache daemon.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5464" y="3365500"/>
            <a:ext cx="3629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Apache daemon forks children on demand.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14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: Tracing Focus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Tracing the whole stack?</a:t>
            </a:r>
          </a:p>
          <a:p>
            <a:pPr lvl="1"/>
            <a:r>
              <a:rPr lang="en-US" dirty="0" smtClean="0"/>
              <a:t>Programs may have deep stacks. ECLIPSE project reported that the collected stack trace ranged from 1 ~ 1024 stack frames.</a:t>
            </a:r>
          </a:p>
          <a:p>
            <a:pPr lvl="1"/>
            <a:r>
              <a:rPr lang="en-US" dirty="0" smtClean="0"/>
              <a:t>A stack includes function call information of multiple software layers (programs, libraries, middleware, and kernel etc.)</a:t>
            </a:r>
          </a:p>
          <a:p>
            <a:pPr lvl="1"/>
            <a:r>
              <a:rPr lang="en-US" dirty="0" smtClean="0"/>
              <a:t>Not every stack layer may be in users’ interest.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EFDCD1-6CCB-124E-A9BD-121DFCA9524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200400" y="3200400"/>
            <a:ext cx="0" cy="2971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241898" y="3200400"/>
            <a:ext cx="0" cy="30480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642845"/>
              </p:ext>
            </p:extLst>
          </p:nvPr>
        </p:nvGraphicFramePr>
        <p:xfrm>
          <a:off x="3200400" y="3505200"/>
          <a:ext cx="2032000" cy="6949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30000"/>
                        </a:lnSpc>
                      </a:pP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30000"/>
                        </a:lnSpc>
                      </a:pPr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30000"/>
                        </a:lnSpc>
                      </a:pPr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30000"/>
                        </a:lnSpc>
                      </a:pP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217114"/>
              </p:ext>
            </p:extLst>
          </p:nvPr>
        </p:nvGraphicFramePr>
        <p:xfrm>
          <a:off x="3200400" y="4486656"/>
          <a:ext cx="2032000" cy="6949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30000"/>
                        </a:lnSpc>
                      </a:pP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30000"/>
                        </a:lnSpc>
                      </a:pPr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30000"/>
                        </a:lnSpc>
                      </a:pP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30000"/>
                        </a:lnSpc>
                      </a:pP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977005"/>
              </p:ext>
            </p:extLst>
          </p:nvPr>
        </p:nvGraphicFramePr>
        <p:xfrm>
          <a:off x="3200400" y="5324856"/>
          <a:ext cx="2032000" cy="6949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30000"/>
                        </a:lnSpc>
                      </a:pP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30000"/>
                        </a:lnSpc>
                      </a:pP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30000"/>
                        </a:lnSpc>
                      </a:pPr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30000"/>
                        </a:lnSpc>
                      </a:pP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221938" y="3581400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LibC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31889" y="4572000"/>
            <a:ext cx="11689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Libraries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205453" y="5486400"/>
            <a:ext cx="1167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7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Uscope</a:t>
            </a:r>
            <a:r>
              <a:rPr lang="en-US" dirty="0" smtClean="0"/>
              <a:t>: Systematic Unified Tracer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Flexible and configurable tracing scopes</a:t>
            </a:r>
            <a:endParaRPr lang="en-US" b="1" dirty="0"/>
          </a:p>
          <a:p>
            <a:pPr lvl="1"/>
            <a:r>
              <a:rPr lang="en-US" dirty="0" smtClean="0"/>
              <a:t>Efficient </a:t>
            </a:r>
            <a:r>
              <a:rPr lang="en-US" dirty="0"/>
              <a:t>per-application </a:t>
            </a:r>
            <a:r>
              <a:rPr lang="en-US" dirty="0" smtClean="0"/>
              <a:t>tracing</a:t>
            </a:r>
          </a:p>
          <a:p>
            <a:pPr lvl="1"/>
            <a:r>
              <a:rPr lang="en-US" dirty="0" smtClean="0"/>
              <a:t>Systematic tracking of dynamic processes</a:t>
            </a:r>
          </a:p>
          <a:p>
            <a:pPr lvl="1"/>
            <a:r>
              <a:rPr lang="en-US" dirty="0"/>
              <a:t>A highly configurable focus within the call </a:t>
            </a:r>
            <a:r>
              <a:rPr lang="en-US" dirty="0" smtClean="0"/>
              <a:t>stack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EFDCD1-6CCB-124E-A9BD-121DFCA9524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3200"/>
            <a:ext cx="7958138" cy="202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077" y="3869469"/>
            <a:ext cx="1600200" cy="1579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1371600" y="3392868"/>
            <a:ext cx="0" cy="2971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413098" y="3392868"/>
            <a:ext cx="0" cy="30480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617385"/>
              </p:ext>
            </p:extLst>
          </p:nvPr>
        </p:nvGraphicFramePr>
        <p:xfrm>
          <a:off x="1371600" y="3697668"/>
          <a:ext cx="2032000" cy="6949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30000"/>
                        </a:lnSpc>
                      </a:pPr>
                      <a:endParaRPr lang="en-US" dirty="0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30000"/>
                        </a:lnSpc>
                      </a:pPr>
                      <a:endParaRPr lang="en-US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30000"/>
                        </a:lnSpc>
                      </a:pPr>
                      <a:endParaRPr lang="en-US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30000"/>
                        </a:lnSpc>
                      </a:pPr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544929"/>
              </p:ext>
            </p:extLst>
          </p:nvPr>
        </p:nvGraphicFramePr>
        <p:xfrm>
          <a:off x="1371600" y="4679124"/>
          <a:ext cx="2032000" cy="6949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30000"/>
                        </a:lnSpc>
                      </a:pPr>
                      <a:endParaRPr lang="en-US" dirty="0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30000"/>
                        </a:lnSpc>
                      </a:pPr>
                      <a:endParaRPr lang="en-US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30000"/>
                        </a:lnSpc>
                      </a:pPr>
                      <a:endParaRPr lang="en-US" dirty="0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30000"/>
                        </a:lnSpc>
                      </a:pPr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259750"/>
              </p:ext>
            </p:extLst>
          </p:nvPr>
        </p:nvGraphicFramePr>
        <p:xfrm>
          <a:off x="1371600" y="5517324"/>
          <a:ext cx="2032000" cy="6949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30000"/>
                        </a:lnSpc>
                      </a:pPr>
                      <a:endParaRPr lang="en-US" dirty="0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30000"/>
                        </a:lnSpc>
                      </a:pPr>
                      <a:endParaRPr lang="en-US" dirty="0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30000"/>
                        </a:lnSpc>
                      </a:pPr>
                      <a:endParaRPr lang="en-US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30000"/>
                        </a:lnSpc>
                      </a:pPr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5" name="Right Brace 14"/>
          <p:cNvSpPr/>
          <p:nvPr/>
        </p:nvSpPr>
        <p:spPr>
          <a:xfrm>
            <a:off x="3505200" y="3869469"/>
            <a:ext cx="280877" cy="2438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786077" y="4402869"/>
            <a:ext cx="1852723" cy="1371600"/>
          </a:xfrm>
          <a:prstGeom prst="ellipse">
            <a:avLst/>
          </a:prstGeom>
          <a:noFill/>
          <a:ln>
            <a:solidFill>
              <a:schemeClr val="tx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447800" y="5602668"/>
            <a:ext cx="1852723" cy="685800"/>
          </a:xfrm>
          <a:prstGeom prst="ellipse">
            <a:avLst/>
          </a:prstGeom>
          <a:noFill/>
          <a:ln>
            <a:solidFill>
              <a:schemeClr val="tx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712438" y="3276600"/>
            <a:ext cx="773962" cy="685800"/>
          </a:xfrm>
          <a:prstGeom prst="ellipse">
            <a:avLst/>
          </a:prstGeom>
          <a:noFill/>
          <a:ln>
            <a:solidFill>
              <a:schemeClr val="tx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047449" y="3688113"/>
            <a:ext cx="713657" cy="400110"/>
          </a:xfrm>
          <a:prstGeom prst="rect">
            <a:avLst/>
          </a:prstGeom>
          <a:effectLst>
            <a:outerShdw blurRad="38100" dist="25400" dir="3000000" sx="107000" sy="107000" algn="br" rotWithShape="0">
              <a:srgbClr val="000000">
                <a:alpha val="57000"/>
              </a:srgb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err="1" smtClean="0"/>
              <a:t>LibC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819821" y="4689212"/>
            <a:ext cx="1168911" cy="400110"/>
          </a:xfrm>
          <a:prstGeom prst="rect">
            <a:avLst/>
          </a:prstGeom>
          <a:effectLst>
            <a:outerShdw blurRad="38100" dist="25400" dir="3000000" sx="107000" sy="107000" algn="br" rotWithShape="0">
              <a:srgbClr val="000000">
                <a:alpha val="57000"/>
              </a:srgb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Libraries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821425" y="5745513"/>
            <a:ext cx="1167307" cy="400110"/>
          </a:xfrm>
          <a:prstGeom prst="rect">
            <a:avLst/>
          </a:prstGeom>
          <a:effectLst>
            <a:outerShdw blurRad="38100" dist="25400" dir="3000000" sx="107000" sy="107000" algn="br" rotWithShape="0">
              <a:srgbClr val="000000">
                <a:alpha val="57000"/>
              </a:srgbClr>
            </a:out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2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Uscope</a:t>
            </a:r>
            <a:r>
              <a:rPr lang="en-US" dirty="0" smtClean="0"/>
              <a:t>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33800"/>
            <a:ext cx="8229600" cy="2667000"/>
          </a:xfrm>
        </p:spPr>
        <p:txBody>
          <a:bodyPr/>
          <a:lstStyle/>
          <a:p>
            <a:r>
              <a:rPr lang="en-US" dirty="0" smtClean="0"/>
              <a:t>Input:</a:t>
            </a:r>
          </a:p>
          <a:p>
            <a:pPr marL="617220" lvl="1" indent="-342900">
              <a:buFont typeface="+mj-lt"/>
              <a:buAutoNum type="arabicPeriod"/>
            </a:pPr>
            <a:r>
              <a:rPr lang="en-US" dirty="0" smtClean="0"/>
              <a:t>Kernel Tracing Target : the kernel events that generate log events</a:t>
            </a:r>
          </a:p>
          <a:p>
            <a:pPr marL="617220" lvl="1" indent="-342900">
              <a:buFont typeface="+mj-lt"/>
              <a:buAutoNum type="arabicPeriod"/>
            </a:pPr>
            <a:r>
              <a:rPr lang="en-US" dirty="0" smtClean="0"/>
              <a:t>User Tracing Target : the application software to be traced</a:t>
            </a:r>
          </a:p>
          <a:p>
            <a:pPr marL="617220" lvl="1" indent="-342900">
              <a:buFont typeface="+mj-lt"/>
              <a:buAutoNum type="arabicPeriod"/>
            </a:pPr>
            <a:r>
              <a:rPr lang="en-US" dirty="0" smtClean="0"/>
              <a:t>Tracing Mode : specification on the call stack focus to be traced</a:t>
            </a:r>
          </a:p>
          <a:p>
            <a:r>
              <a:rPr lang="en-US" dirty="0" smtClean="0"/>
              <a:t>Output:</a:t>
            </a:r>
          </a:p>
          <a:p>
            <a:pPr lvl="1"/>
            <a:r>
              <a:rPr lang="en-US" dirty="0" smtClean="0"/>
              <a:t>Unified Trace for an application software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EFDCD1-6CCB-124E-A9BD-121DFCA9524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997519" y="1149289"/>
            <a:ext cx="5670925" cy="2459969"/>
            <a:chOff x="1760230" y="1819518"/>
            <a:chExt cx="5670925" cy="2459969"/>
          </a:xfrm>
        </p:grpSpPr>
        <p:sp>
          <p:nvSpPr>
            <p:cNvPr id="34" name="TextBox 33"/>
            <p:cNvSpPr txBox="1"/>
            <p:nvPr/>
          </p:nvSpPr>
          <p:spPr>
            <a:xfrm>
              <a:off x="2133600" y="3738441"/>
              <a:ext cx="1800225" cy="5410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800" dirty="0" smtClean="0">
                  <a:solidFill>
                    <a:prstClr val="black"/>
                  </a:solidFill>
                  <a:latin typeface="Calibri"/>
                </a:rPr>
                <a:t>Kernel Tracing </a:t>
              </a:r>
            </a:p>
            <a:p>
              <a:pPr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800" dirty="0" smtClean="0">
                  <a:solidFill>
                    <a:prstClr val="black"/>
                  </a:solidFill>
                  <a:latin typeface="Calibri"/>
                </a:rPr>
                <a:t>Target</a:t>
              </a:r>
              <a:endParaRPr kumimoji="0"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546404" y="2971800"/>
              <a:ext cx="3429000" cy="609600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381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 flipH="1" flipV="1">
              <a:off x="3114676" y="3571876"/>
              <a:ext cx="10187" cy="189091"/>
            </a:xfrm>
            <a:prstGeom prst="straightConnector1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tailEnd type="triangle" w="med" len="med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>
            <a:xfrm flipV="1">
              <a:off x="5029200" y="3260035"/>
              <a:ext cx="1188720" cy="16565"/>
            </a:xfrm>
            <a:prstGeom prst="straightConnector1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ysDot"/>
              <a:tailEnd type="arrow"/>
            </a:ln>
            <a:effectLst/>
          </p:spPr>
        </p:cxnSp>
        <p:sp>
          <p:nvSpPr>
            <p:cNvPr id="38" name="Flowchart: Magnetic Disk 37"/>
            <p:cNvSpPr/>
            <p:nvPr/>
          </p:nvSpPr>
          <p:spPr>
            <a:xfrm>
              <a:off x="6218735" y="3048000"/>
              <a:ext cx="1021596" cy="609600"/>
            </a:xfrm>
            <a:prstGeom prst="flowChartMagneticDisk">
              <a:avLst/>
            </a:pr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OS Kernel</a:t>
              </a:r>
            </a:p>
          </p:txBody>
        </p:sp>
        <p:sp>
          <p:nvSpPr>
            <p:cNvPr id="39" name="Flowchart: Magnetic Disk 38"/>
            <p:cNvSpPr/>
            <p:nvPr/>
          </p:nvSpPr>
          <p:spPr>
            <a:xfrm>
              <a:off x="6218735" y="2819400"/>
              <a:ext cx="1021596" cy="457200"/>
            </a:xfrm>
            <a:prstGeom prst="flowChartMagneticDisk">
              <a:avLst/>
            </a:pr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App B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983355" y="2473514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800" dirty="0" smtClean="0">
                  <a:solidFill>
                    <a:prstClr val="black"/>
                  </a:solidFill>
                  <a:latin typeface="Calibri"/>
                </a:rPr>
                <a:t>Unified Trace</a:t>
              </a:r>
              <a:endParaRPr kumimoji="0"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381375" y="3738441"/>
              <a:ext cx="2028825" cy="5410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800" dirty="0" smtClean="0">
                  <a:solidFill>
                    <a:prstClr val="black"/>
                  </a:solidFill>
                  <a:latin typeface="Calibri"/>
                </a:rPr>
                <a:t>User Tracing </a:t>
              </a:r>
            </a:p>
            <a:p>
              <a:pPr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800" dirty="0" smtClean="0">
                  <a:solidFill>
                    <a:prstClr val="black"/>
                  </a:solidFill>
                  <a:latin typeface="Calibri"/>
                </a:rPr>
                <a:t>Target</a:t>
              </a:r>
              <a:endParaRPr kumimoji="0"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829175" y="3738441"/>
              <a:ext cx="1724025" cy="5410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800" dirty="0" smtClean="0">
                  <a:solidFill>
                    <a:prstClr val="black"/>
                  </a:solidFill>
                  <a:latin typeface="Calibri"/>
                </a:rPr>
                <a:t>Tracing </a:t>
              </a:r>
            </a:p>
            <a:p>
              <a:pPr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800" dirty="0" smtClean="0">
                  <a:solidFill>
                    <a:prstClr val="black"/>
                  </a:solidFill>
                  <a:latin typeface="Calibri"/>
                </a:rPr>
                <a:t>Mode</a:t>
              </a:r>
              <a:endParaRPr kumimoji="0"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43" name="Elbow Connector 42"/>
            <p:cNvCxnSpPr>
              <a:stCxn id="53" idx="2"/>
              <a:endCxn id="46" idx="0"/>
            </p:cNvCxnSpPr>
            <p:nvPr/>
          </p:nvCxnSpPr>
          <p:spPr>
            <a:xfrm rot="16200000" flipH="1">
              <a:off x="3577505" y="2377355"/>
              <a:ext cx="237882" cy="1103407"/>
            </a:xfrm>
            <a:prstGeom prst="bentConnector3">
              <a:avLst>
                <a:gd name="adj1" fmla="val 50000"/>
              </a:avLst>
            </a:prstGeom>
            <a:noFill/>
            <a:ln w="28575" cap="flat" cmpd="sng" algn="ctr">
              <a:solidFill>
                <a:sysClr val="windowText" lastClr="000000"/>
              </a:solidFill>
              <a:prstDash val="sysDot"/>
              <a:tailEnd type="arrow"/>
            </a:ln>
            <a:effectLst/>
          </p:spPr>
        </p:cxnSp>
        <p:cxnSp>
          <p:nvCxnSpPr>
            <p:cNvPr id="44" name="Elbow Connector 43"/>
            <p:cNvCxnSpPr>
              <a:stCxn id="52" idx="2"/>
              <a:endCxn id="46" idx="0"/>
            </p:cNvCxnSpPr>
            <p:nvPr/>
          </p:nvCxnSpPr>
          <p:spPr>
            <a:xfrm rot="5400000">
              <a:off x="4129956" y="2928313"/>
              <a:ext cx="237882" cy="1493"/>
            </a:xfrm>
            <a:prstGeom prst="bentConnector3">
              <a:avLst>
                <a:gd name="adj1" fmla="val 50000"/>
              </a:avLst>
            </a:prstGeom>
            <a:noFill/>
            <a:ln w="28575" cap="flat" cmpd="sng" algn="ctr">
              <a:solidFill>
                <a:sysClr val="windowText" lastClr="000000"/>
              </a:solidFill>
              <a:prstDash val="sysDot"/>
              <a:tailEnd type="arrow"/>
            </a:ln>
            <a:effectLst/>
          </p:spPr>
        </p:cxnSp>
        <p:cxnSp>
          <p:nvCxnSpPr>
            <p:cNvPr id="45" name="Elbow Connector 44"/>
            <p:cNvCxnSpPr>
              <a:stCxn id="54" idx="2"/>
              <a:endCxn id="46" idx="0"/>
            </p:cNvCxnSpPr>
            <p:nvPr/>
          </p:nvCxnSpPr>
          <p:spPr>
            <a:xfrm rot="5400000">
              <a:off x="4720506" y="2337763"/>
              <a:ext cx="237882" cy="1182593"/>
            </a:xfrm>
            <a:prstGeom prst="bentConnector3">
              <a:avLst>
                <a:gd name="adj1" fmla="val 50000"/>
              </a:avLst>
            </a:prstGeom>
            <a:noFill/>
            <a:ln w="28575" cap="flat" cmpd="sng" algn="ctr">
              <a:solidFill>
                <a:sysClr val="windowText" lastClr="000000"/>
              </a:solidFill>
              <a:prstDash val="sysDot"/>
              <a:tailEnd type="arrow"/>
            </a:ln>
            <a:effectLst/>
          </p:spPr>
        </p:cxnSp>
        <p:sp>
          <p:nvSpPr>
            <p:cNvPr id="46" name="Rectangle 45"/>
            <p:cNvSpPr/>
            <p:nvPr/>
          </p:nvSpPr>
          <p:spPr>
            <a:xfrm>
              <a:off x="2647950" y="3048000"/>
              <a:ext cx="3200400" cy="457199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783073" y="2895600"/>
              <a:ext cx="1066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800" dirty="0" smtClean="0">
                  <a:solidFill>
                    <a:prstClr val="black"/>
                  </a:solidFill>
                  <a:latin typeface="Calibri"/>
                </a:rPr>
                <a:t>OS Kernel</a:t>
              </a:r>
              <a:endParaRPr kumimoji="0"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191000" y="3054096"/>
              <a:ext cx="1828800" cy="4925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800" dirty="0" smtClean="0">
                  <a:solidFill>
                    <a:prstClr val="black"/>
                  </a:solidFill>
                  <a:latin typeface="Calibri"/>
                </a:rPr>
                <a:t>Per-App</a:t>
              </a:r>
            </a:p>
            <a:p>
              <a:pPr fontAlgn="auto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800" dirty="0" smtClean="0">
                  <a:solidFill>
                    <a:prstClr val="black"/>
                  </a:solidFill>
                  <a:latin typeface="Calibri"/>
                </a:rPr>
                <a:t>Tracing</a:t>
              </a:r>
              <a:endParaRPr kumimoji="0"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581275" y="3067050"/>
              <a:ext cx="1762125" cy="4801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800" dirty="0" smtClean="0">
                  <a:solidFill>
                    <a:prstClr val="black"/>
                  </a:solidFill>
                  <a:latin typeface="Calibri"/>
                </a:rPr>
                <a:t>Flexible </a:t>
              </a:r>
            </a:p>
            <a:p>
              <a:pPr fontAlgn="auto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800" dirty="0" smtClean="0">
                  <a:solidFill>
                    <a:prstClr val="black"/>
                  </a:solidFill>
                  <a:latin typeface="Calibri"/>
                </a:rPr>
                <a:t>Stack Walking</a:t>
              </a:r>
              <a:endParaRPr kumimoji="0"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>
              <a:off x="4191000" y="3305175"/>
              <a:ext cx="304800" cy="0"/>
            </a:xfrm>
            <a:prstGeom prst="straightConnector1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headEnd type="arrow" w="med" len="med"/>
              <a:tailEnd type="arrow" w="med" len="med"/>
            </a:ln>
            <a:effectLst/>
          </p:spPr>
        </p:cxnSp>
        <p:sp>
          <p:nvSpPr>
            <p:cNvPr id="51" name="TextBox 50"/>
            <p:cNvSpPr txBox="1"/>
            <p:nvPr/>
          </p:nvSpPr>
          <p:spPr>
            <a:xfrm>
              <a:off x="1760230" y="1944469"/>
              <a:ext cx="1143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800" dirty="0" smtClean="0">
                  <a:solidFill>
                    <a:prstClr val="black"/>
                  </a:solidFill>
                  <a:latin typeface="Calibri"/>
                </a:rPr>
                <a:t>User</a:t>
              </a:r>
            </a:p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800" dirty="0" smtClean="0">
                  <a:solidFill>
                    <a:prstClr val="black"/>
                  </a:solidFill>
                  <a:latin typeface="Calibri"/>
                </a:rPr>
                <a:t>Space</a:t>
              </a:r>
              <a:endParaRPr kumimoji="0"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601943" y="1895718"/>
              <a:ext cx="1295400" cy="914400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381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763743" y="1895718"/>
              <a:ext cx="762000" cy="914400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App A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973543" y="1895718"/>
              <a:ext cx="914400" cy="914400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App C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899530" y="1819518"/>
              <a:ext cx="75373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800" b="1" dirty="0" smtClean="0">
                  <a:solidFill>
                    <a:prstClr val="black"/>
                  </a:solidFill>
                  <a:latin typeface="Calibri"/>
                </a:rPr>
                <a:t>App B</a:t>
              </a:r>
              <a:endParaRPr kumimoji="0" lang="en-US" sz="1800" b="1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135343" y="2352918"/>
              <a:ext cx="685800" cy="381000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vert="horz"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906742" y="2276718"/>
              <a:ext cx="741457" cy="390282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vert="horz"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3678142" y="2156122"/>
              <a:ext cx="817657" cy="434678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vert="horz"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613204" y="2125954"/>
              <a:ext cx="947182" cy="54104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800" dirty="0" smtClean="0">
                  <a:solidFill>
                    <a:prstClr val="black"/>
                  </a:solidFill>
                  <a:latin typeface="Calibri"/>
                </a:rPr>
                <a:t>Process </a:t>
              </a:r>
            </a:p>
            <a:p>
              <a:pPr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sz="1800" dirty="0" smtClean="0">
                  <a:solidFill>
                    <a:prstClr val="black"/>
                  </a:solidFill>
                  <a:latin typeface="Calibri"/>
                </a:rPr>
                <a:t>1</a:t>
              </a:r>
              <a:endParaRPr kumimoji="0"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H="1" flipV="1">
              <a:off x="4377609" y="3581400"/>
              <a:ext cx="10187" cy="189091"/>
            </a:xfrm>
            <a:prstGeom prst="straightConnector1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tailEnd type="triangle" w="med" len="med"/>
            </a:ln>
            <a:effectLst/>
          </p:spPr>
        </p:cxnSp>
        <p:cxnSp>
          <p:nvCxnSpPr>
            <p:cNvPr id="61" name="Straight Arrow Connector 60"/>
            <p:cNvCxnSpPr/>
            <p:nvPr/>
          </p:nvCxnSpPr>
          <p:spPr>
            <a:xfrm flipH="1" flipV="1">
              <a:off x="5610306" y="3581400"/>
              <a:ext cx="10187" cy="189091"/>
            </a:xfrm>
            <a:prstGeom prst="straightConnector1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tailEnd type="triangl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42495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NECLA presentation template">
  <a:themeElements>
    <a:clrScheme name="NECLA presentation 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ECLA presentation template">
      <a:majorFont>
        <a:latin typeface="Tahoma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NECLA presentation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CLA presentation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CLA presentation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CLA presentation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CLA presentatio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CLA presentatio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CLA presentatio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8370</TotalTime>
  <Words>1524</Words>
  <Application>Microsoft Office PowerPoint</Application>
  <PresentationFormat>On-screen Show (4:3)</PresentationFormat>
  <Paragraphs>416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NECLA presentation template</vt:lpstr>
      <vt:lpstr>Clarity</vt:lpstr>
      <vt:lpstr>Uscope: A scalable Unified tracer  from kernel to user space</vt:lpstr>
      <vt:lpstr>Motivation</vt:lpstr>
      <vt:lpstr>Unified Tracing</vt:lpstr>
      <vt:lpstr>Type 2 Unified Tracing</vt:lpstr>
      <vt:lpstr>Challenges : Tracing Focus</vt:lpstr>
      <vt:lpstr>Challenges : Tracing Focus</vt:lpstr>
      <vt:lpstr>Challenges : Tracing Focus</vt:lpstr>
      <vt:lpstr>Uscope: Systematic Unified Tracer</vt:lpstr>
      <vt:lpstr>Uscope Architecture</vt:lpstr>
      <vt:lpstr>Per-Application Tracing Logic</vt:lpstr>
      <vt:lpstr>Flexible Call Stack Scope</vt:lpstr>
      <vt:lpstr>Implementation</vt:lpstr>
      <vt:lpstr>Runtime Overhead</vt:lpstr>
      <vt:lpstr>Case Study Application 1</vt:lpstr>
      <vt:lpstr>Case Study Application 2</vt:lpstr>
      <vt:lpstr>Limitations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Sanjay Palnitkar</dc:creator>
  <cp:lastModifiedBy>Junghwan Rhee</cp:lastModifiedBy>
  <cp:revision>372</cp:revision>
  <dcterms:created xsi:type="dcterms:W3CDTF">2007-10-19T18:31:34Z</dcterms:created>
  <dcterms:modified xsi:type="dcterms:W3CDTF">2014-04-29T20:20:09Z</dcterms:modified>
</cp:coreProperties>
</file>