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10" r:id="rId2"/>
  </p:sldMasterIdLst>
  <p:notesMasterIdLst>
    <p:notesMasterId r:id="rId23"/>
  </p:notesMasterIdLst>
  <p:handoutMasterIdLst>
    <p:handoutMasterId r:id="rId24"/>
  </p:handoutMasterIdLst>
  <p:sldIdLst>
    <p:sldId id="1053" r:id="rId3"/>
    <p:sldId id="1259" r:id="rId4"/>
    <p:sldId id="1182" r:id="rId5"/>
    <p:sldId id="1185" r:id="rId6"/>
    <p:sldId id="1187" r:id="rId7"/>
    <p:sldId id="1188" r:id="rId8"/>
    <p:sldId id="1189" r:id="rId9"/>
    <p:sldId id="1191" r:id="rId10"/>
    <p:sldId id="1183" r:id="rId11"/>
    <p:sldId id="1192" r:id="rId12"/>
    <p:sldId id="1253" r:id="rId13"/>
    <p:sldId id="1194" r:id="rId14"/>
    <p:sldId id="1246" r:id="rId15"/>
    <p:sldId id="1226" r:id="rId16"/>
    <p:sldId id="1250" r:id="rId17"/>
    <p:sldId id="1245" r:id="rId18"/>
    <p:sldId id="1234" r:id="rId19"/>
    <p:sldId id="1235" r:id="rId20"/>
    <p:sldId id="1217" r:id="rId21"/>
    <p:sldId id="1220" r:id="rId22"/>
  </p:sldIdLst>
  <p:sldSz cx="9144000" cy="6858000" type="screen4x3"/>
  <p:notesSz cx="6858000" cy="919956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5D286"/>
    <a:srgbClr val="D3AEA8"/>
    <a:srgbClr val="006600"/>
    <a:srgbClr val="9900CC"/>
    <a:srgbClr val="FFFF66"/>
    <a:srgbClr val="FDD9E3"/>
    <a:srgbClr val="99FFCC"/>
    <a:srgbClr val="3333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90" autoAdjust="0"/>
    <p:restoredTop sz="86921" autoAdjust="0"/>
  </p:normalViewPr>
  <p:slideViewPr>
    <p:cSldViewPr>
      <p:cViewPr>
        <p:scale>
          <a:sx n="100" d="100"/>
          <a:sy n="100" d="100"/>
        </p:scale>
        <p:origin x="-1650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470" y="-9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8" tIns="45022" rIns="90048" bIns="45022" numCol="1" anchor="t" anchorCtr="0" compatLnSpc="1">
            <a:prstTxWarp prst="textNoShape">
              <a:avLst/>
            </a:prstTxWarp>
          </a:bodyPr>
          <a:lstStyle>
            <a:lvl1pPr algn="l" defTabSz="898525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8" tIns="45022" rIns="90048" bIns="45022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16, 2004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8" tIns="45022" rIns="90048" bIns="45022" numCol="1" anchor="b" anchorCtr="0" compatLnSpc="1">
            <a:prstTxWarp prst="textNoShape">
              <a:avLst/>
            </a:prstTxWarp>
          </a:bodyPr>
          <a:lstStyle>
            <a:lvl1pPr algn="l" defTabSz="898525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739188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8" tIns="45022" rIns="90048" bIns="45022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6EED255D-CAA0-954F-97ED-B0A28BB33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2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2" rIns="91541" bIns="45772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2" rIns="91541" bIns="45772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November 16, 2004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370388"/>
            <a:ext cx="54832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2" rIns="91541" bIns="45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2" rIns="91541" bIns="45772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739188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2" rIns="91541" bIns="45772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F892555D-E25E-9E44-A507-DC3BEF75D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17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577C1A-90B9-A049-9C91-8F1B7CA1F2A0}" type="slidenum">
              <a:rPr lang="en-US" sz="1200">
                <a:latin typeface="Times New Roman" charset="0"/>
              </a:rPr>
              <a:pPr eaLnBrk="1" hangingPunct="1"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2150"/>
            <a:ext cx="4598987" cy="344963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70388"/>
            <a:ext cx="5483225" cy="413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3025" y="8739188"/>
            <a:ext cx="29733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72" rIns="91541" bIns="45772" anchor="b"/>
          <a:lstStyle/>
          <a:p>
            <a:pPr algn="r" defTabSz="915988"/>
            <a:fld id="{59110FE2-9FA3-4147-8971-94C0479640EE}" type="slidenum">
              <a:rPr lang="en-US" sz="1200">
                <a:latin typeface="Times New Roman" pitchFamily="18" charset="0"/>
              </a:rPr>
              <a:pPr algn="r" defTabSz="915988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Research theme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Examples include but not limited to overlap temporal relationship, nested temporal relationship, and disjoint temporal relationship.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2555D-E25E-9E44-A507-DC3BEF75D0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HIGH IMPORTANCE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84C2-0E01-7746-94A9-D614BC9C7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0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HIGH IMPORTANCE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9B1B6-A80E-6C4D-947B-7826A9887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2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76200"/>
            <a:ext cx="20193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59055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HIGH IMPORTANCE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D21F-73C9-2847-9CCD-83DF69B65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0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B84C2-0E01-7746-94A9-D614BC9C7E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1242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28816"/>
            <a:ext cx="533400" cy="329184"/>
          </a:xfrm>
        </p:spPr>
        <p:txBody>
          <a:bodyPr/>
          <a:lstStyle/>
          <a:p>
            <a:pPr>
              <a:defRPr/>
            </a:pPr>
            <a:fld id="{2CEFDCD1-6CCB-124E-A9BD-121DFCA952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28600" y="6510937"/>
            <a:ext cx="7010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ja-JP" sz="1400" b="1" dirty="0" smtClean="0">
                <a:latin typeface="Tahoma" charset="0"/>
                <a:ea typeface="ＭＳ Ｐゴシック" charset="0"/>
              </a:rPr>
              <a:t>CLUE: System Trace Analytics for Cloud Service Performance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895600" cy="329184"/>
          </a:xfrm>
          <a:prstGeom prst="rect">
            <a:avLst/>
          </a:prstGeom>
        </p:spPr>
        <p:txBody>
          <a:bodyPr/>
          <a:lstStyle/>
          <a:p>
            <a:fld id="{63A9A7CB-BEE6-4F99-898E-913F06E8E125}" type="datetime1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28816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CONFIDENTIAL – HIGH IMPORTANCE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FA84C-0F97-9045-ADF0-946007BAD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528816"/>
            <a:ext cx="533400" cy="329184"/>
          </a:xfrm>
        </p:spPr>
        <p:txBody>
          <a:bodyPr/>
          <a:lstStyle/>
          <a:p>
            <a:pPr>
              <a:defRPr/>
            </a:pPr>
            <a:fld id="{2CEFDCD1-6CCB-124E-A9BD-121DFCA952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8600" y="6510937"/>
            <a:ext cx="7010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ja-JP" sz="1400" b="1" dirty="0" smtClean="0">
                <a:latin typeface="Tahoma" charset="0"/>
                <a:ea typeface="ＭＳ Ｐゴシック" charset="0"/>
              </a:rPr>
              <a:t>CLUE: System Trace Analytics for Cloud Service Performance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895600" cy="329184"/>
          </a:xfrm>
          <a:prstGeom prst="rect">
            <a:avLst/>
          </a:prstGeom>
        </p:spPr>
        <p:txBody>
          <a:bodyPr/>
          <a:lstStyle/>
          <a:p>
            <a:fld id="{F50D295D-4A77-4DEB-B04C-9F4282A8BC04}" type="datetime1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528816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CONFIDENTIAL – HIGH IMPORTANCE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983D2-A1D9-CE4A-9130-A1D0551236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895600" cy="329184"/>
          </a:xfrm>
          <a:prstGeom prst="rect">
            <a:avLst/>
          </a:prstGeom>
        </p:spPr>
        <p:txBody>
          <a:bodyPr/>
          <a:lstStyle/>
          <a:p>
            <a:fld id="{02B28685-4D0C-42D5-8013-B5904CD1FCBC}" type="datetime1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528816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CONFIDENTIAL – HIGH IMPORTANCE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B026F-980C-0B4F-AA8A-CB63099F48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895600" cy="329184"/>
          </a:xfrm>
          <a:prstGeom prst="rect">
            <a:avLst/>
          </a:prstGeom>
        </p:spPr>
        <p:txBody>
          <a:bodyPr/>
          <a:lstStyle/>
          <a:p>
            <a:fld id="{FDF226C0-9885-4BA9-BBFA-A52CBFEBB775}" type="datetime1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528816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CONFIDENTIAL – HIGH IMPORTANCE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73F21-AFD1-D64B-BD1A-8AD9994624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895600" cy="329184"/>
          </a:xfrm>
          <a:prstGeom prst="rect">
            <a:avLst/>
          </a:prstGeom>
        </p:spPr>
        <p:txBody>
          <a:bodyPr/>
          <a:lstStyle/>
          <a:p>
            <a:fld id="{EBEE1B38-C5EB-4D66-9137-0AFE9CDEDE8F}" type="datetime1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528816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CONFIDENTIAL – HIGH IMPORTANCE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0356E-0B7E-FB4F-B206-14A2F6C8EB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HIGH IMPORTANCE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DCD1-6CCB-124E-A9BD-121DFCA95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1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895600" cy="329184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5/12/2014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528816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CONFIDENTIAL – HIGH IMPORTANCE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864F5-7309-DB44-A371-F1B0AC5E1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895600" cy="329184"/>
          </a:xfrm>
          <a:prstGeom prst="rect">
            <a:avLst/>
          </a:prstGeom>
        </p:spPr>
        <p:txBody>
          <a:bodyPr/>
          <a:lstStyle/>
          <a:p>
            <a:fld id="{58FB4290-6522-4139-852E-05BD9E7F0D2E}" type="datetime1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28816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CONFIDENTIAL – HIGH IMPORTANCE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9B1B6-A80E-6C4D-947B-7826A98876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895600" cy="329184"/>
          </a:xfrm>
          <a:prstGeom prst="rect">
            <a:avLst/>
          </a:prstGeom>
        </p:spPr>
        <p:txBody>
          <a:bodyPr/>
          <a:lstStyle/>
          <a:p>
            <a:fld id="{AAB955F9-81EA-47C5-8059-9E5C2B437C70}" type="datetime1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28816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CONFIDENTIAL – HIGH IMPORTANCE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ED21F-73C9-2847-9CCD-83DF69B65C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HIGH IMPORTANCE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FA84C-0F97-9045-ADF0-946007BAD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HIGH IMPORTANCE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CED7-D2B3-E744-BECD-36064BBB2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HIGH IMPORTANCE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83D2-A1D9-CE4A-9130-A1D055123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HIGH IMPORTANCE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026F-980C-0B4F-AA8A-CB63099F4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3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HIGH IMPORTANCE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73F21-AFD1-D64B-BD1A-8AD999462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HIGH IMPORTANCE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0356E-0B7E-FB4F-B206-14A2F6C8E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9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– HIGH IMPORTANCE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64F5-7309-DB44-A371-F1B0AC5E1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Text</a:t>
            </a:r>
          </a:p>
          <a:p>
            <a:pPr lvl="1"/>
            <a:r>
              <a:rPr lang="en-US" altLang="ja-JP"/>
              <a:t>text</a:t>
            </a:r>
          </a:p>
          <a:p>
            <a:pPr lvl="2"/>
            <a:r>
              <a:rPr lang="en-US" altLang="ja-JP"/>
              <a:t>text</a:t>
            </a:r>
          </a:p>
          <a:p>
            <a:pPr lvl="3"/>
            <a:r>
              <a:rPr lang="en-US" altLang="ja-JP"/>
              <a:t>text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008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/>
            </a:lvl1pPr>
          </a:lstStyle>
          <a:p>
            <a:pPr>
              <a:defRPr/>
            </a:pPr>
            <a:r>
              <a:rPr lang="en-US"/>
              <a:t>CONFIDENTIAL – HIGH IMPORTANCE</a:t>
            </a:r>
          </a:p>
        </p:txBody>
      </p:sp>
      <p:sp>
        <p:nvSpPr>
          <p:cNvPr id="86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40080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6B6059D-7424-404E-A2E8-EB8DF69B8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3" descr="NECLA 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76200"/>
            <a:ext cx="15176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FF0000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charset="0"/>
        <a:buChar char="§"/>
        <a:defRPr kumimoji="1" sz="2400">
          <a:solidFill>
            <a:srgbClr val="333399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33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»"/>
        <a:defRPr kumimoji="1" sz="1600">
          <a:solidFill>
            <a:srgbClr val="33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rgbClr val="333399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rgbClr val="333399"/>
          </a:solidFill>
          <a:latin typeface="+mj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rgbClr val="333399"/>
          </a:solidFill>
          <a:latin typeface="+mj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rgbClr val="333399"/>
          </a:solidFill>
          <a:latin typeface="+mj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rgbClr val="333399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52881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B6059D-7424-404E-A2E8-EB8DF69B83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524000"/>
            <a:ext cx="8077200" cy="1524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ja-JP" sz="2800" b="1" dirty="0">
                <a:latin typeface="Tahoma" charset="0"/>
                <a:ea typeface="ＭＳ Ｐゴシック" charset="0"/>
              </a:rPr>
              <a:t>CLUE: </a:t>
            </a:r>
            <a:r>
              <a:rPr lang="en-US" altLang="ja-JP" sz="2800" b="1" dirty="0" smtClean="0">
                <a:latin typeface="Tahoma" charset="0"/>
                <a:ea typeface="ＭＳ Ｐゴシック" charset="0"/>
              </a:rPr>
              <a:t>System </a:t>
            </a:r>
            <a:r>
              <a:rPr lang="en-US" altLang="ja-JP" sz="2800" b="1" dirty="0">
                <a:latin typeface="Tahoma" charset="0"/>
                <a:ea typeface="ＭＳ Ｐゴシック" charset="0"/>
              </a:rPr>
              <a:t>Trace Analytics </a:t>
            </a:r>
            <a:r>
              <a:rPr lang="en-US" altLang="ja-JP" sz="2800" b="1" dirty="0" smtClean="0">
                <a:latin typeface="Tahoma" charset="0"/>
                <a:ea typeface="ＭＳ Ｐゴシック" charset="0"/>
              </a:rPr>
              <a:t>for </a:t>
            </a:r>
            <a:br>
              <a:rPr lang="en-US" altLang="ja-JP" sz="2800" b="1" dirty="0" smtClean="0">
                <a:latin typeface="Tahoma" charset="0"/>
                <a:ea typeface="ＭＳ Ｐゴシック" charset="0"/>
              </a:rPr>
            </a:br>
            <a:r>
              <a:rPr lang="en-US" altLang="ja-JP" sz="2800" b="1" dirty="0" smtClean="0">
                <a:latin typeface="Tahoma" charset="0"/>
                <a:ea typeface="ＭＳ Ｐゴシック" charset="0"/>
              </a:rPr>
              <a:t>Cloud Service </a:t>
            </a:r>
            <a:r>
              <a:rPr lang="en-US" altLang="ja-JP" sz="2800" b="1" dirty="0">
                <a:latin typeface="Tahoma" charset="0"/>
                <a:ea typeface="ＭＳ Ｐゴシック" charset="0"/>
              </a:rPr>
              <a:t>Performance Diagnosis</a:t>
            </a:r>
            <a:endParaRPr lang="en-US" sz="2800" b="1" dirty="0">
              <a:latin typeface="Tahoma" charset="0"/>
              <a:ea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8077200" cy="2057400"/>
          </a:xfrm>
        </p:spPr>
        <p:txBody>
          <a:bodyPr>
            <a:normAutofit/>
          </a:bodyPr>
          <a:lstStyle/>
          <a:p>
            <a:pPr algn="ctr"/>
            <a:endParaRPr lang="en-US" altLang="ja-JP" sz="2400" dirty="0">
              <a:latin typeface="Tahoma" charset="0"/>
            </a:endParaRPr>
          </a:p>
          <a:p>
            <a:pPr algn="ctr"/>
            <a:r>
              <a:rPr lang="en-US" dirty="0">
                <a:latin typeface="Tahoma" charset="0"/>
              </a:rPr>
              <a:t>Hui </a:t>
            </a:r>
            <a:r>
              <a:rPr lang="en-US" dirty="0" smtClean="0">
                <a:latin typeface="Tahoma" charset="0"/>
              </a:rPr>
              <a:t>Zhang</a:t>
            </a:r>
            <a:r>
              <a:rPr lang="en-US" baseline="30000" dirty="0" smtClean="0">
                <a:latin typeface="Tahoma" charset="0"/>
              </a:rPr>
              <a:t>1</a:t>
            </a:r>
            <a:r>
              <a:rPr lang="en-US" dirty="0" smtClean="0">
                <a:latin typeface="Tahoma" charset="0"/>
              </a:rPr>
              <a:t>, </a:t>
            </a:r>
            <a:r>
              <a:rPr lang="en-US" sz="2400" b="1" dirty="0" smtClean="0">
                <a:latin typeface="Tahoma" charset="0"/>
              </a:rPr>
              <a:t>Junghwan Rhee</a:t>
            </a:r>
            <a:r>
              <a:rPr lang="en-US" baseline="30000" dirty="0">
                <a:latin typeface="Tahoma" charset="0"/>
              </a:rPr>
              <a:t>1</a:t>
            </a:r>
            <a:r>
              <a:rPr lang="en-US" sz="2400" dirty="0" smtClean="0">
                <a:latin typeface="Tahoma" charset="0"/>
              </a:rPr>
              <a:t>, Nipun Arora</a:t>
            </a:r>
            <a:r>
              <a:rPr lang="en-US" baseline="30000" dirty="0">
                <a:latin typeface="Tahoma" charset="0"/>
              </a:rPr>
              <a:t>1</a:t>
            </a:r>
            <a:r>
              <a:rPr lang="en-US" sz="2400" dirty="0" smtClean="0">
                <a:latin typeface="Tahoma" charset="0"/>
              </a:rPr>
              <a:t>, </a:t>
            </a:r>
          </a:p>
          <a:p>
            <a:pPr algn="ctr"/>
            <a:r>
              <a:rPr lang="en-US" sz="2400" dirty="0" smtClean="0">
                <a:latin typeface="Tahoma" charset="0"/>
              </a:rPr>
              <a:t>Sahan Gamage</a:t>
            </a:r>
            <a:r>
              <a:rPr lang="en-US" baseline="30000" dirty="0" smtClean="0">
                <a:latin typeface="Tahoma" charset="0"/>
              </a:rPr>
              <a:t>2</a:t>
            </a:r>
            <a:r>
              <a:rPr lang="en-US" sz="2400" dirty="0" smtClean="0">
                <a:latin typeface="Tahoma" charset="0"/>
              </a:rPr>
              <a:t>, Guofei Jiang</a:t>
            </a:r>
            <a:r>
              <a:rPr lang="en-US" baseline="30000" dirty="0">
                <a:latin typeface="Tahoma" charset="0"/>
              </a:rPr>
              <a:t>1</a:t>
            </a:r>
            <a:r>
              <a:rPr lang="en-US" sz="2400" dirty="0" smtClean="0">
                <a:latin typeface="Tahoma" charset="0"/>
              </a:rPr>
              <a:t>, </a:t>
            </a:r>
          </a:p>
          <a:p>
            <a:pPr algn="ctr"/>
            <a:r>
              <a:rPr lang="en-US" sz="2400" dirty="0" smtClean="0">
                <a:latin typeface="Tahoma" charset="0"/>
              </a:rPr>
              <a:t>Kenji Yoshihira</a:t>
            </a:r>
            <a:r>
              <a:rPr lang="en-US" baseline="30000" dirty="0">
                <a:latin typeface="Tahoma" charset="0"/>
              </a:rPr>
              <a:t>1</a:t>
            </a:r>
            <a:r>
              <a:rPr lang="en-US" sz="2400" dirty="0" smtClean="0">
                <a:latin typeface="Tahoma" charset="0"/>
              </a:rPr>
              <a:t>, Dongyan Xu</a:t>
            </a:r>
            <a:r>
              <a:rPr lang="en-US" baseline="30000" dirty="0">
                <a:latin typeface="Tahoma" charset="0"/>
              </a:rPr>
              <a:t>3</a:t>
            </a:r>
            <a:endParaRPr lang="en-US" sz="2400" dirty="0" smtClean="0">
              <a:latin typeface="Tahoma" charset="0"/>
            </a:endParaRPr>
          </a:p>
          <a:p>
            <a:pPr algn="ctr"/>
            <a:endParaRPr lang="en-US" sz="2400" dirty="0">
              <a:latin typeface="Tahom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66252" y="5417525"/>
            <a:ext cx="1990725" cy="745738"/>
            <a:chOff x="2581275" y="5655062"/>
            <a:chExt cx="1990725" cy="745738"/>
          </a:xfrm>
        </p:grpSpPr>
        <p:sp>
          <p:nvSpPr>
            <p:cNvPr id="15366" name="Text Box 9"/>
            <p:cNvSpPr txBox="1">
              <a:spLocks noChangeArrowheads="1"/>
            </p:cNvSpPr>
            <p:nvPr/>
          </p:nvSpPr>
          <p:spPr bwMode="auto">
            <a:xfrm>
              <a:off x="2810875" y="6096000"/>
              <a:ext cx="16732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333399"/>
                  </a:solidFill>
                </a:rPr>
                <a:t>www.nec-labs.com</a:t>
              </a:r>
            </a:p>
          </p:txBody>
        </p:sp>
        <p:pic>
          <p:nvPicPr>
            <p:cNvPr id="15367" name="Picture 10" descr="NECLA 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275" y="5655062"/>
              <a:ext cx="1990725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 descr="http://web.ics.purdue.edu/~rugbywom/logo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07194"/>
            <a:ext cx="23622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8612" y="5307194"/>
            <a:ext cx="277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Tahoma" charset="0"/>
              </a:rPr>
              <a:t>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6812" y="5306939"/>
            <a:ext cx="277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latin typeface="Tahoma" charset="0"/>
              </a:rPr>
              <a:t>3</a:t>
            </a:r>
            <a:endParaRPr lang="en-US" dirty="0"/>
          </a:p>
        </p:txBody>
      </p:sp>
      <p:pic>
        <p:nvPicPr>
          <p:cNvPr id="1026" name="Picture 2" descr="http://www.vmware.se/files/images/vmrc/VMware_logo_gry_RGB_300dp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12" y="5269089"/>
            <a:ext cx="2440388" cy="85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77972" y="5305425"/>
            <a:ext cx="277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latin typeface="Tahoma" charset="0"/>
              </a:rPr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Event Definition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event slice mark is a 4-tuple record </a:t>
            </a:r>
            <a:r>
              <a:rPr lang="en-US" sz="2000" dirty="0" smtClean="0"/>
              <a:t>:</a:t>
            </a:r>
            <a:endParaRPr lang="en-US" sz="2000" i="1" dirty="0"/>
          </a:p>
          <a:p>
            <a:pPr lvl="1"/>
            <a:r>
              <a:rPr lang="en-US" sz="1800" b="1" dirty="0"/>
              <a:t>Begin event type</a:t>
            </a:r>
            <a:r>
              <a:rPr lang="en-US" sz="1800" dirty="0"/>
              <a:t>: </a:t>
            </a:r>
            <a:r>
              <a:rPr lang="en-US" sz="1800" dirty="0" smtClean="0"/>
              <a:t>the </a:t>
            </a:r>
            <a:r>
              <a:rPr lang="en-US" sz="1800" dirty="0"/>
              <a:t>event type that the first event of </a:t>
            </a:r>
            <a:r>
              <a:rPr lang="en-US" sz="1800" dirty="0" smtClean="0"/>
              <a:t>an </a:t>
            </a:r>
            <a:r>
              <a:rPr lang="en-US" sz="1800" dirty="0"/>
              <a:t>event slice must exactly match.</a:t>
            </a:r>
          </a:p>
          <a:p>
            <a:pPr lvl="1"/>
            <a:r>
              <a:rPr lang="en-US" sz="1800" b="1" dirty="0"/>
              <a:t>End event type</a:t>
            </a:r>
            <a:r>
              <a:rPr lang="en-US" sz="1800" dirty="0"/>
              <a:t>: </a:t>
            </a:r>
            <a:r>
              <a:rPr lang="en-US" sz="1800" dirty="0" smtClean="0"/>
              <a:t>the </a:t>
            </a:r>
            <a:r>
              <a:rPr lang="en-US" sz="1800" dirty="0"/>
              <a:t>event type that the last event of </a:t>
            </a:r>
            <a:r>
              <a:rPr lang="en-US" sz="1800" dirty="0" smtClean="0"/>
              <a:t>an </a:t>
            </a:r>
            <a:r>
              <a:rPr lang="en-US" sz="1800" dirty="0"/>
              <a:t>event slice must exactly match.</a:t>
            </a:r>
          </a:p>
          <a:p>
            <a:pPr lvl="1"/>
            <a:r>
              <a:rPr lang="en-US" sz="1800" b="1" dirty="0"/>
              <a:t>Owner filter</a:t>
            </a:r>
            <a:r>
              <a:rPr lang="en-US" sz="1800" dirty="0"/>
              <a:t>: </a:t>
            </a:r>
            <a:r>
              <a:rPr lang="en-US" sz="1800" dirty="0" smtClean="0"/>
              <a:t>the </a:t>
            </a:r>
            <a:r>
              <a:rPr lang="en-US" sz="1800" dirty="0"/>
              <a:t>owner ID that the first and last events of </a:t>
            </a:r>
            <a:r>
              <a:rPr lang="en-US" sz="1800" dirty="0" smtClean="0"/>
              <a:t>an </a:t>
            </a:r>
            <a:r>
              <a:rPr lang="en-US" sz="1800" dirty="0"/>
              <a:t>event slice must (partially or exactly) match.</a:t>
            </a:r>
          </a:p>
          <a:p>
            <a:pPr lvl="1"/>
            <a:r>
              <a:rPr lang="en-US" sz="1800" b="1" dirty="0"/>
              <a:t>Event data filter</a:t>
            </a:r>
            <a:r>
              <a:rPr lang="en-US" sz="1800" dirty="0"/>
              <a:t>: </a:t>
            </a:r>
            <a:r>
              <a:rPr lang="en-US" sz="1800" dirty="0" smtClean="0"/>
              <a:t>the </a:t>
            </a:r>
            <a:r>
              <a:rPr lang="en-US" sz="1800" dirty="0"/>
              <a:t>event data that the first and last events of </a:t>
            </a:r>
            <a:r>
              <a:rPr lang="en-US" sz="1800" dirty="0" smtClean="0"/>
              <a:t>an </a:t>
            </a:r>
            <a:r>
              <a:rPr lang="en-US" sz="1800" dirty="0"/>
              <a:t>event slice must (partially or exactly) match.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BFFB56E3-E035-47A7-8F82-3A53C3EEA0FB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4876800" cy="20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648200" y="4064913"/>
            <a:ext cx="20574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1">
            <a:spAutoFit/>
          </a:bodyPr>
          <a:lstStyle/>
          <a:p>
            <a:pPr marL="0" lvl="1"/>
            <a:r>
              <a:rPr lang="en-US" sz="1400" b="1" dirty="0" smtClean="0">
                <a:solidFill>
                  <a:srgbClr val="0070C0"/>
                </a:solidFill>
              </a:rPr>
              <a:t>Implicitly closed event slices markers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4076700"/>
            <a:ext cx="20574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1">
            <a:spAutoFit/>
          </a:bodyPr>
          <a:lstStyle/>
          <a:p>
            <a:pPr marL="0" lvl="1"/>
            <a:r>
              <a:rPr lang="en-US" sz="1400" b="1" dirty="0" smtClean="0">
                <a:solidFill>
                  <a:srgbClr val="FF0000"/>
                </a:solidFill>
              </a:rPr>
              <a:t>Explicitly closed event slices markers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Event Slice of Apache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dirty="0" smtClean="0"/>
              <a:t>In the event sequence of an apache webserver, one </a:t>
            </a:r>
            <a:r>
              <a:rPr lang="en-US" dirty="0"/>
              <a:t>event </a:t>
            </a:r>
            <a:r>
              <a:rPr lang="en-US" dirty="0" smtClean="0"/>
              <a:t>slice is detected.</a:t>
            </a:r>
            <a:endParaRPr lang="en-US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F6BC9DE1-B070-413D-B02F-B8A761C17790}" type="slidenum">
              <a:rPr lang="en-US" smtClean="0">
                <a:ea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93" t="17556" r="35291" b="70350"/>
          <a:stretch/>
        </p:blipFill>
        <p:spPr bwMode="auto">
          <a:xfrm>
            <a:off x="444365" y="3429397"/>
            <a:ext cx="80900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93" t="84245" r="35291" b="4902"/>
          <a:stretch/>
        </p:blipFill>
        <p:spPr bwMode="auto">
          <a:xfrm>
            <a:off x="444364" y="4371975"/>
            <a:ext cx="8090036" cy="41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2400" y="3048000"/>
            <a:ext cx="8534400" cy="1981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94555" y="3200400"/>
            <a:ext cx="4020250" cy="529888"/>
            <a:chOff x="4094555" y="2828528"/>
            <a:chExt cx="4020250" cy="529888"/>
          </a:xfrm>
        </p:grpSpPr>
        <p:sp>
          <p:nvSpPr>
            <p:cNvPr id="3" name="Rectangle 2"/>
            <p:cNvSpPr/>
            <p:nvPr/>
          </p:nvSpPr>
          <p:spPr>
            <a:xfrm>
              <a:off x="5676405" y="2977416"/>
              <a:ext cx="2438400" cy="381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Arrow 3"/>
            <p:cNvSpPr/>
            <p:nvPr/>
          </p:nvSpPr>
          <p:spPr>
            <a:xfrm rot="368233">
              <a:off x="4094555" y="2828528"/>
              <a:ext cx="1371600" cy="452249"/>
            </a:xfrm>
            <a:prstGeom prst="rightArrow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38600" y="4424551"/>
            <a:ext cx="4038600" cy="452249"/>
            <a:chOff x="4038600" y="5262751"/>
            <a:chExt cx="4038600" cy="452249"/>
          </a:xfrm>
        </p:grpSpPr>
        <p:sp>
          <p:nvSpPr>
            <p:cNvPr id="9" name="Rectangle 8"/>
            <p:cNvSpPr/>
            <p:nvPr/>
          </p:nvSpPr>
          <p:spPr>
            <a:xfrm>
              <a:off x="5638800" y="5298375"/>
              <a:ext cx="2438400" cy="3810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10056891">
              <a:off x="4038600" y="5262751"/>
              <a:ext cx="1371600" cy="452249"/>
            </a:xfrm>
            <a:prstGeom prst="rightArrow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8834" y="2847945"/>
            <a:ext cx="238405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User’s web request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19775" y="3867090"/>
            <a:ext cx="244971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Send the reply back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54859" y="4933890"/>
            <a:ext cx="257955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Close the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0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5105400" y="4800600"/>
            <a:ext cx="1752600" cy="15354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438400" y="4808185"/>
            <a:ext cx="1752600" cy="15354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Causality Relationship Definition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dirty="0"/>
              <a:t>One causality relationship is presented as a </a:t>
            </a:r>
            <a:r>
              <a:rPr lang="en-US" sz="2000" dirty="0" smtClean="0"/>
              <a:t>5-tuple record</a:t>
            </a:r>
            <a:r>
              <a:rPr lang="en-US" sz="2000" i="1" dirty="0" smtClean="0"/>
              <a:t>:</a:t>
            </a:r>
            <a:endParaRPr lang="en-US" sz="2000" i="1" dirty="0"/>
          </a:p>
          <a:p>
            <a:pPr lvl="1"/>
            <a:r>
              <a:rPr lang="en-US" sz="1800" b="1" dirty="0" smtClean="0"/>
              <a:t>Causing </a:t>
            </a:r>
            <a:r>
              <a:rPr lang="en-US" sz="1800" b="1" dirty="0"/>
              <a:t>event type</a:t>
            </a:r>
            <a:r>
              <a:rPr lang="en-US" sz="1800" dirty="0"/>
              <a:t>: </a:t>
            </a:r>
            <a:r>
              <a:rPr lang="en-US" sz="1800" dirty="0" smtClean="0"/>
              <a:t>a type </a:t>
            </a:r>
            <a:r>
              <a:rPr lang="en-US" sz="1800" dirty="0"/>
              <a:t>of events that can cause the occurrence of other events.</a:t>
            </a:r>
          </a:p>
          <a:p>
            <a:pPr lvl="1"/>
            <a:r>
              <a:rPr lang="en-US" sz="1800" b="1" dirty="0" smtClean="0"/>
              <a:t>Caused </a:t>
            </a:r>
            <a:r>
              <a:rPr lang="en-US" sz="1800" b="1" dirty="0"/>
              <a:t>event type</a:t>
            </a:r>
            <a:r>
              <a:rPr lang="en-US" sz="1800" dirty="0"/>
              <a:t>: </a:t>
            </a:r>
            <a:r>
              <a:rPr lang="en-US" sz="1800" dirty="0" smtClean="0"/>
              <a:t>a type </a:t>
            </a:r>
            <a:r>
              <a:rPr lang="en-US" sz="1800" dirty="0"/>
              <a:t>of events that are caused by other events.</a:t>
            </a:r>
          </a:p>
          <a:p>
            <a:pPr lvl="1"/>
            <a:r>
              <a:rPr lang="en-US" sz="1800" b="1" dirty="0" smtClean="0"/>
              <a:t>Time </a:t>
            </a:r>
            <a:r>
              <a:rPr lang="en-US" sz="1800" b="1" dirty="0"/>
              <a:t>rule</a:t>
            </a:r>
            <a:r>
              <a:rPr lang="en-US" sz="1800" dirty="0"/>
              <a:t>: </a:t>
            </a:r>
            <a:r>
              <a:rPr lang="en-US" sz="1800" dirty="0" smtClean="0"/>
              <a:t>the </a:t>
            </a:r>
            <a:r>
              <a:rPr lang="en-US" sz="1800" dirty="0"/>
              <a:t>rule that a causing event type event and a caused event type event can be associated based on their temporal relationships. </a:t>
            </a:r>
            <a:endParaRPr lang="en-US" sz="1600" dirty="0"/>
          </a:p>
          <a:p>
            <a:pPr lvl="1"/>
            <a:r>
              <a:rPr lang="en-US" sz="1800" b="1" dirty="0" smtClean="0"/>
              <a:t>Owner </a:t>
            </a:r>
            <a:r>
              <a:rPr lang="en-US" sz="1800" b="1" dirty="0"/>
              <a:t>rule</a:t>
            </a:r>
            <a:r>
              <a:rPr lang="en-US" sz="1800" dirty="0"/>
              <a:t>: this defines the rule that a causing event type event and a caused event type event can be associated based on their owner IDs.</a:t>
            </a:r>
          </a:p>
          <a:p>
            <a:pPr lvl="1"/>
            <a:r>
              <a:rPr lang="en-US" sz="1800" b="1" dirty="0" smtClean="0"/>
              <a:t>Event </a:t>
            </a:r>
            <a:r>
              <a:rPr lang="en-US" sz="1800" b="1" dirty="0"/>
              <a:t>data rule</a:t>
            </a:r>
            <a:r>
              <a:rPr lang="en-US" sz="1800" dirty="0"/>
              <a:t>: this defines the rule that a causing event type event and a caused event type event can be associated based on their event data.</a:t>
            </a:r>
          </a:p>
          <a:p>
            <a:endParaRPr lang="en-US" sz="2800" dirty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92203177-F116-4B04-BAF1-17DAC7715C37}" type="slidenum">
              <a:rPr lang="en-US" smtClean="0">
                <a:ea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3964" y="4948049"/>
            <a:ext cx="1530836" cy="381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27027">
            <a:off x="4323674" y="5019329"/>
            <a:ext cx="685800" cy="452249"/>
          </a:xfrm>
          <a:prstGeom prst="rightArrow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83964" y="4876800"/>
            <a:ext cx="11128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Receive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4936426"/>
            <a:ext cx="1112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" dirty="0" smtClean="0"/>
          </a:p>
          <a:p>
            <a:r>
              <a:rPr lang="en-US" dirty="0" smtClean="0"/>
              <a:t>Receive</a:t>
            </a:r>
          </a:p>
          <a:p>
            <a:r>
              <a:rPr lang="en-US" dirty="0" smtClean="0"/>
              <a:t>…</a:t>
            </a:r>
          </a:p>
          <a:p>
            <a:endParaRPr lang="en-US" sz="700" dirty="0"/>
          </a:p>
          <a:p>
            <a:r>
              <a:rPr lang="en-US" dirty="0" smtClean="0"/>
              <a:t>Send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4914" y="5819239"/>
            <a:ext cx="1530836" cy="381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38750" y="5734050"/>
            <a:ext cx="1530836" cy="381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10175" y="5041201"/>
            <a:ext cx="1530836" cy="381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9800207">
            <a:off x="4343400" y="5747990"/>
            <a:ext cx="685800" cy="452249"/>
          </a:xfrm>
          <a:prstGeom prst="rightArrow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1850" y="5029200"/>
            <a:ext cx="1552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Event Slice</a:t>
            </a:r>
          </a:p>
          <a:p>
            <a:r>
              <a:rPr lang="en-US" b="1" dirty="0" smtClean="0"/>
              <a:t>of</a:t>
            </a:r>
          </a:p>
          <a:p>
            <a:r>
              <a:rPr lang="en-US" b="1" dirty="0" smtClean="0"/>
              <a:t>Webserver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78097" y="5029200"/>
            <a:ext cx="1580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Event Slice</a:t>
            </a:r>
          </a:p>
          <a:p>
            <a:r>
              <a:rPr lang="en-US" b="1" dirty="0" smtClean="0"/>
              <a:t>of</a:t>
            </a:r>
          </a:p>
          <a:p>
            <a:r>
              <a:rPr lang="en-US" b="1" dirty="0" smtClean="0"/>
              <a:t>Application</a:t>
            </a:r>
          </a:p>
          <a:p>
            <a:r>
              <a:rPr lang="en-US" b="1" dirty="0"/>
              <a:t>S</a:t>
            </a:r>
            <a:r>
              <a:rPr lang="en-US" b="1" dirty="0" smtClean="0"/>
              <a:t>erver</a:t>
            </a:r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750500" y="4400490"/>
            <a:ext cx="3756499" cy="419220"/>
            <a:chOff x="2750500" y="4400490"/>
            <a:chExt cx="3756499" cy="419220"/>
          </a:xfrm>
        </p:grpSpPr>
        <p:sp>
          <p:nvSpPr>
            <p:cNvPr id="13" name="TextBox 12"/>
            <p:cNvSpPr txBox="1"/>
            <p:nvPr/>
          </p:nvSpPr>
          <p:spPr>
            <a:xfrm>
              <a:off x="2750500" y="4400490"/>
              <a:ext cx="1197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Causing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94195" y="4419600"/>
              <a:ext cx="1112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Caused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4419600" y="4619595"/>
              <a:ext cx="5334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191000" y="4800600"/>
            <a:ext cx="971550" cy="266700"/>
            <a:chOff x="4191000" y="4800600"/>
            <a:chExt cx="971550" cy="2667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191000" y="4869751"/>
              <a:ext cx="495300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667250" y="5067300"/>
              <a:ext cx="495300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4666574" y="4800600"/>
              <a:ext cx="19726" cy="2667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191000" y="6096000"/>
            <a:ext cx="971550" cy="266700"/>
            <a:chOff x="4191000" y="4800600"/>
            <a:chExt cx="971550" cy="2667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191000" y="5038725"/>
              <a:ext cx="495300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667250" y="4800600"/>
              <a:ext cx="495300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4666574" y="4800600"/>
              <a:ext cx="19726" cy="2667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865972" y="5375862"/>
            <a:ext cx="368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Match of </a:t>
            </a:r>
            <a:r>
              <a:rPr lang="en-US" b="1" dirty="0" err="1" smtClean="0">
                <a:solidFill>
                  <a:srgbClr val="FF0000"/>
                </a:solidFill>
              </a:rPr>
              <a:t>src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dest</a:t>
            </a:r>
            <a:r>
              <a:rPr lang="en-US" b="1" dirty="0" smtClean="0">
                <a:solidFill>
                  <a:srgbClr val="FF0000"/>
                </a:solidFill>
              </a:rPr>
              <a:t> ports?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Sketch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Kernel Event Feature Generation</a:t>
            </a:r>
          </a:p>
          <a:p>
            <a:pPr lvl="1"/>
            <a:r>
              <a:rPr lang="en-US" dirty="0" smtClean="0"/>
              <a:t>Event sketches still have numerous events. It is costly to analyze event sketches in each event level.</a:t>
            </a:r>
          </a:p>
          <a:p>
            <a:pPr lvl="1"/>
            <a:r>
              <a:rPr lang="en-US" dirty="0" smtClean="0"/>
              <a:t>We extract concise properties of event sketches showing the characteristics of events for data analysis</a:t>
            </a:r>
          </a:p>
          <a:p>
            <a:pPr lvl="1"/>
            <a:r>
              <a:rPr lang="en-US" dirty="0" smtClean="0"/>
              <a:t>(More details in the poster this afternoon)</a:t>
            </a:r>
            <a:endParaRPr lang="en-US" dirty="0"/>
          </a:p>
          <a:p>
            <a:r>
              <a:rPr lang="en-US" dirty="0" smtClean="0"/>
              <a:t>Clustering and Conditional Data Mining</a:t>
            </a:r>
            <a:endParaRPr lang="en-US" dirty="0"/>
          </a:p>
          <a:p>
            <a:pPr lvl="1"/>
            <a:r>
              <a:rPr lang="en-US" dirty="0" smtClean="0"/>
              <a:t>Unsupervised learning to correlate similar event sketches</a:t>
            </a:r>
          </a:p>
          <a:p>
            <a:pPr lvl="1"/>
            <a:r>
              <a:rPr lang="en-US" dirty="0" smtClean="0"/>
              <a:t>Narrow down the focus of analysis by applying analysis conditions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DCD1-6CCB-124E-A9BD-121DFCA9524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67000" y="1447800"/>
            <a:ext cx="1752600" cy="762000"/>
          </a:xfrm>
          <a:prstGeom prst="ellipse">
            <a:avLst/>
          </a:prstGeom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Kernel</a:t>
            </a:r>
          </a:p>
          <a:p>
            <a:pPr algn="ctr"/>
            <a:r>
              <a:rPr lang="en-US" sz="1600" dirty="0" smtClean="0"/>
              <a:t>Feature</a:t>
            </a:r>
          </a:p>
          <a:p>
            <a:pPr algn="ctr"/>
            <a:r>
              <a:rPr lang="en-US" sz="1600" dirty="0" smtClean="0"/>
              <a:t>Generation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38200" y="1447800"/>
            <a:ext cx="1219200" cy="762000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Event</a:t>
            </a:r>
          </a:p>
          <a:p>
            <a:pPr algn="ctr"/>
            <a:r>
              <a:rPr lang="en-US" sz="1600" dirty="0" smtClean="0"/>
              <a:t>Sketches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162800" y="1447800"/>
            <a:ext cx="1219200" cy="762000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Analysis</a:t>
            </a:r>
          </a:p>
          <a:p>
            <a:pPr algn="ctr"/>
            <a:r>
              <a:rPr lang="en-US" sz="1600" dirty="0" smtClean="0"/>
              <a:t>Result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4953000" y="1447800"/>
            <a:ext cx="1828800" cy="762000"/>
          </a:xfrm>
          <a:prstGeom prst="ellipse">
            <a:avLst/>
          </a:prstGeom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Clustering,</a:t>
            </a:r>
          </a:p>
          <a:p>
            <a:pPr algn="ctr"/>
            <a:r>
              <a:rPr lang="en-US" sz="1600" dirty="0" smtClean="0"/>
              <a:t>Conditional Data mining</a:t>
            </a:r>
            <a:endParaRPr lang="en-US" sz="1600" dirty="0"/>
          </a:p>
        </p:txBody>
      </p:sp>
      <p:cxnSp>
        <p:nvCxnSpPr>
          <p:cNvPr id="11" name="Straight Arrow Connector 10"/>
          <p:cNvCxnSpPr>
            <a:stCxn id="7" idx="3"/>
            <a:endCxn id="5" idx="2"/>
          </p:cNvCxnSpPr>
          <p:nvPr/>
        </p:nvCxnSpPr>
        <p:spPr>
          <a:xfrm>
            <a:off x="2057400" y="1828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9" idx="2"/>
          </p:cNvCxnSpPr>
          <p:nvPr/>
        </p:nvCxnSpPr>
        <p:spPr>
          <a:xfrm>
            <a:off x="4419600" y="1828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  <a:endCxn id="8" idx="1"/>
          </p:cNvCxnSpPr>
          <p:nvPr/>
        </p:nvCxnSpPr>
        <p:spPr>
          <a:xfrm>
            <a:off x="6781800" y="1828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1" name="TextBox 9"/>
          <p:cNvSpPr txBox="1">
            <a:spLocks noChangeArrowheads="1"/>
          </p:cNvSpPr>
          <p:nvPr/>
        </p:nvSpPr>
        <p:spPr bwMode="auto">
          <a:xfrm>
            <a:off x="5699671" y="5890736"/>
            <a:ext cx="1920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  <a:cs typeface="Times New Roman" pitchFamily="18" charset="0"/>
              </a:rPr>
              <a:t>System Resource </a:t>
            </a:r>
          </a:p>
          <a:p>
            <a:r>
              <a:rPr lang="en-US" sz="1400" dirty="0">
                <a:latin typeface="+mj-lt"/>
                <a:cs typeface="Times New Roman" pitchFamily="18" charset="0"/>
              </a:rPr>
              <a:t>Feature</a:t>
            </a:r>
          </a:p>
        </p:txBody>
      </p:sp>
      <p:sp>
        <p:nvSpPr>
          <p:cNvPr id="9219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Event Features</a:t>
            </a:r>
            <a:endParaRPr lang="en-US" dirty="0" smtClean="0"/>
          </a:p>
        </p:txBody>
      </p:sp>
      <p:sp>
        <p:nvSpPr>
          <p:cNvPr id="9220" name="Content Placeholder 38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65682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We use two kernel event features to infer the characteristics of event sketches in a black box way.</a:t>
            </a:r>
          </a:p>
          <a:p>
            <a:r>
              <a:rPr lang="en-US" sz="2000" b="1" dirty="0" smtClean="0"/>
              <a:t>Program Behavior Feature (PBF) </a:t>
            </a:r>
          </a:p>
          <a:p>
            <a:pPr lvl="1"/>
            <a:r>
              <a:rPr lang="en-US" sz="1800" dirty="0" smtClean="0"/>
              <a:t>PBF is a system call distribution vector.</a:t>
            </a:r>
          </a:p>
          <a:p>
            <a:pPr lvl="1"/>
            <a:r>
              <a:rPr lang="en-US" sz="1800" dirty="0" smtClean="0"/>
              <a:t>PBF is used to infer application logics behind the kernel events.</a:t>
            </a:r>
          </a:p>
          <a:p>
            <a:r>
              <a:rPr lang="en-US" sz="2000" b="1" dirty="0" smtClean="0"/>
              <a:t>System Resource Feature (SRF) </a:t>
            </a:r>
          </a:p>
          <a:p>
            <a:pPr lvl="1"/>
            <a:r>
              <a:rPr lang="en-US" sz="1800" dirty="0" smtClean="0"/>
              <a:t>SRF is a vector of resource descriptions of system calls. </a:t>
            </a:r>
          </a:p>
          <a:p>
            <a:pPr lvl="1"/>
            <a:r>
              <a:rPr lang="en-US" sz="1800" dirty="0" smtClean="0"/>
              <a:t>e.g., connect : network, stat : file</a:t>
            </a:r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1EE-5416-4692-89DA-EF0A89A4574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" name="Rectangle 45"/>
          <p:cNvSpPr/>
          <p:nvPr/>
        </p:nvSpPr>
        <p:spPr bwMode="auto">
          <a:xfrm>
            <a:off x="3299663" y="3653768"/>
            <a:ext cx="2323807" cy="2606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endParaRPr lang="en-US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3381211" y="4466846"/>
            <a:ext cx="2188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  <a:cs typeface="Times New Roman" pitchFamily="18" charset="0"/>
              </a:rPr>
              <a:t>System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call </a:t>
            </a:r>
          </a:p>
          <a:p>
            <a:r>
              <a:rPr lang="en-US" sz="1400" dirty="0" smtClean="0">
                <a:latin typeface="+mj-lt"/>
                <a:cs typeface="Times New Roman" pitchFamily="18" charset="0"/>
              </a:rPr>
              <a:t>categorization</a:t>
            </a:r>
            <a:endParaRPr lang="en-US" sz="1400" dirty="0">
              <a:latin typeface="+mj-lt"/>
              <a:cs typeface="Times New Roman" pitchFamily="18" charset="0"/>
            </a:endParaRPr>
          </a:p>
        </p:txBody>
      </p:sp>
      <p:sp>
        <p:nvSpPr>
          <p:cNvPr id="49" name="TextBox 9"/>
          <p:cNvSpPr txBox="1">
            <a:spLocks noChangeArrowheads="1"/>
          </p:cNvSpPr>
          <p:nvPr/>
        </p:nvSpPr>
        <p:spPr bwMode="auto">
          <a:xfrm>
            <a:off x="5699094" y="4356832"/>
            <a:ext cx="21495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  <a:cs typeface="Times New Roman" pitchFamily="18" charset="0"/>
              </a:rPr>
              <a:t>Program Behavior Features</a:t>
            </a:r>
          </a:p>
        </p:txBody>
      </p:sp>
      <p:grpSp>
        <p:nvGrpSpPr>
          <p:cNvPr id="50" name="Group 45"/>
          <p:cNvGrpSpPr>
            <a:grpSpLocks/>
          </p:cNvGrpSpPr>
          <p:nvPr/>
        </p:nvGrpSpPr>
        <p:grpSpPr bwMode="auto">
          <a:xfrm>
            <a:off x="4010960" y="3704846"/>
            <a:ext cx="942040" cy="733004"/>
            <a:chOff x="4038600" y="2166258"/>
            <a:chExt cx="1524000" cy="1186542"/>
          </a:xfrm>
        </p:grpSpPr>
        <p:sp>
          <p:nvSpPr>
            <p:cNvPr id="89" name="Rectangle 88"/>
            <p:cNvSpPr/>
            <p:nvPr/>
          </p:nvSpPr>
          <p:spPr>
            <a:xfrm>
              <a:off x="4038725" y="2460771"/>
              <a:ext cx="1523830" cy="3355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2     socket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038725" y="2742690"/>
              <a:ext cx="1523830" cy="3375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3     send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038725" y="3048434"/>
              <a:ext cx="1523830" cy="3037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     …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038725" y="2178852"/>
              <a:ext cx="1523830" cy="2918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1     </a:t>
              </a:r>
              <a:r>
                <a:rPr lang="en-US" sz="1050" dirty="0" err="1">
                  <a:latin typeface="Times New Roman" pitchFamily="18" charset="0"/>
                  <a:cs typeface="Times New Roman" pitchFamily="18" charset="0"/>
                </a:rPr>
                <a:t>brk</a:t>
              </a:r>
              <a:endParaRPr lang="en-US" sz="105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419682" y="2166940"/>
              <a:ext cx="0" cy="11852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/>
          <p:nvPr/>
        </p:nvCxnSpPr>
        <p:spPr bwMode="auto">
          <a:xfrm>
            <a:off x="4971358" y="4042563"/>
            <a:ext cx="1196910" cy="288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3" idx="3"/>
          </p:cNvCxnSpPr>
          <p:nvPr/>
        </p:nvCxnSpPr>
        <p:spPr bwMode="auto">
          <a:xfrm flipV="1">
            <a:off x="3158619" y="4214392"/>
            <a:ext cx="852418" cy="5140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1219200" y="3990424"/>
            <a:ext cx="1939419" cy="147604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1295400" y="4038600"/>
            <a:ext cx="2682368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Time, event, info</a:t>
            </a:r>
          </a:p>
          <a:p>
            <a:pPr algn="l"/>
            <a:endParaRPr lang="en-US" sz="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33324,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brk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35323,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write</a:t>
            </a:r>
          </a:p>
          <a:p>
            <a:pPr algn="l"/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35634,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socket</a:t>
            </a:r>
          </a:p>
          <a:p>
            <a:pPr algn="l"/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42345, interrupt</a:t>
            </a:r>
          </a:p>
          <a:p>
            <a:pPr algn="l"/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51234, context switch</a:t>
            </a:r>
          </a:p>
          <a:p>
            <a:pPr algn="l"/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88234,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read</a:t>
            </a:r>
          </a:p>
          <a:p>
            <a:pPr algn="l"/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92345,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socket</a:t>
            </a:r>
          </a:p>
          <a:p>
            <a:pPr algn="l"/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3" name="Group 56"/>
          <p:cNvGrpSpPr>
            <a:grpSpLocks/>
          </p:cNvGrpSpPr>
          <p:nvPr/>
        </p:nvGrpSpPr>
        <p:grpSpPr bwMode="auto">
          <a:xfrm>
            <a:off x="6196924" y="3653551"/>
            <a:ext cx="942040" cy="733005"/>
            <a:chOff x="4038600" y="2166258"/>
            <a:chExt cx="1524000" cy="1186542"/>
          </a:xfrm>
        </p:grpSpPr>
        <p:sp>
          <p:nvSpPr>
            <p:cNvPr id="84" name="Rectangle 83"/>
            <p:cNvSpPr/>
            <p:nvPr/>
          </p:nvSpPr>
          <p:spPr>
            <a:xfrm>
              <a:off x="4038469" y="2460440"/>
              <a:ext cx="1523830" cy="3355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2     2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038469" y="2742359"/>
              <a:ext cx="1523830" cy="3375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3     0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038469" y="3048102"/>
              <a:ext cx="1523830" cy="3037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     …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038469" y="2178521"/>
              <a:ext cx="1523830" cy="2918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1     1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4419426" y="2166609"/>
              <a:ext cx="0" cy="11852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2"/>
          <p:cNvGrpSpPr>
            <a:grpSpLocks/>
          </p:cNvGrpSpPr>
          <p:nvPr/>
        </p:nvGrpSpPr>
        <p:grpSpPr bwMode="auto">
          <a:xfrm>
            <a:off x="6196843" y="5076446"/>
            <a:ext cx="941935" cy="733434"/>
            <a:chOff x="4038469" y="2165681"/>
            <a:chExt cx="1523830" cy="1187236"/>
          </a:xfrm>
        </p:grpSpPr>
        <p:sp>
          <p:nvSpPr>
            <p:cNvPr id="77" name="Rectangle 76"/>
            <p:cNvSpPr/>
            <p:nvPr/>
          </p:nvSpPr>
          <p:spPr>
            <a:xfrm>
              <a:off x="4038469" y="2459512"/>
              <a:ext cx="1523830" cy="3375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2     </a:t>
              </a:r>
              <a:r>
                <a:rPr lang="en-US" sz="1050" dirty="0" smtClean="0">
                  <a:latin typeface="Times New Roman" pitchFamily="18" charset="0"/>
                  <a:cs typeface="Times New Roman" pitchFamily="18" charset="0"/>
                </a:rPr>
                <a:t>2342</a:t>
              </a:r>
              <a:endParaRPr lang="en-US" sz="10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038469" y="2743417"/>
              <a:ext cx="1523830" cy="3375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3     </a:t>
              </a:r>
              <a:r>
                <a:rPr lang="en-US" sz="1050" dirty="0" smtClean="0">
                  <a:latin typeface="Times New Roman" pitchFamily="18" charset="0"/>
                  <a:cs typeface="Times New Roman" pitchFamily="18" charset="0"/>
                </a:rPr>
                <a:t>35</a:t>
              </a:r>
              <a:endParaRPr lang="en-US" sz="10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38469" y="3047173"/>
              <a:ext cx="1523830" cy="3057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     …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038469" y="2177594"/>
              <a:ext cx="1523830" cy="2938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1     </a:t>
              </a:r>
              <a:r>
                <a:rPr lang="en-US" sz="1050" dirty="0" smtClean="0">
                  <a:latin typeface="Times New Roman" pitchFamily="18" charset="0"/>
                  <a:cs typeface="Times New Roman" pitchFamily="18" charset="0"/>
                </a:rPr>
                <a:t>32451</a:t>
              </a:r>
              <a:endParaRPr lang="en-US" sz="105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4419426" y="2165681"/>
              <a:ext cx="0" cy="1187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 bwMode="auto">
          <a:xfrm>
            <a:off x="4953000" y="5394572"/>
            <a:ext cx="1215268" cy="718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5" idx="1"/>
          </p:cNvCxnSpPr>
          <p:nvPr/>
        </p:nvCxnSpPr>
        <p:spPr bwMode="auto">
          <a:xfrm>
            <a:off x="3158619" y="4956918"/>
            <a:ext cx="863627" cy="3635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021962" y="5038458"/>
            <a:ext cx="930065" cy="723788"/>
            <a:chOff x="4038600" y="2166258"/>
            <a:chExt cx="1524000" cy="1186542"/>
          </a:xfrm>
        </p:grpSpPr>
        <p:sp>
          <p:nvSpPr>
            <p:cNvPr id="5" name="Rectangle 4"/>
            <p:cNvSpPr/>
            <p:nvPr/>
          </p:nvSpPr>
          <p:spPr>
            <a:xfrm>
              <a:off x="4039065" y="2460771"/>
              <a:ext cx="1524043" cy="3355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2     </a:t>
              </a:r>
              <a:r>
                <a:rPr lang="en-US" sz="1050" dirty="0" smtClean="0">
                  <a:latin typeface="Times New Roman" pitchFamily="18" charset="0"/>
                  <a:cs typeface="Times New Roman" pitchFamily="18" charset="0"/>
                </a:rPr>
                <a:t>Network</a:t>
              </a:r>
              <a:endParaRPr lang="en-US" sz="10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039065" y="2742690"/>
              <a:ext cx="1524043" cy="3375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3     </a:t>
              </a:r>
              <a:r>
                <a:rPr lang="en-US" sz="1050" dirty="0" smtClean="0">
                  <a:latin typeface="Times New Roman" pitchFamily="18" charset="0"/>
                  <a:cs typeface="Times New Roman" pitchFamily="18" charset="0"/>
                </a:rPr>
                <a:t>File</a:t>
              </a:r>
              <a:endParaRPr lang="en-US" sz="10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39065" y="3048434"/>
              <a:ext cx="1524043" cy="3037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     …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9065" y="2178852"/>
              <a:ext cx="1524043" cy="2918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l">
                <a:defRPr/>
              </a:pPr>
              <a:r>
                <a:rPr lang="en-US" sz="1050" dirty="0">
                  <a:latin typeface="Times New Roman" pitchFamily="18" charset="0"/>
                  <a:cs typeface="Times New Roman" pitchFamily="18" charset="0"/>
                </a:rPr>
                <a:t>1     Latency   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420076" y="2166940"/>
              <a:ext cx="0" cy="11852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80" name="TextBox 8"/>
          <p:cNvSpPr txBox="1">
            <a:spLocks noChangeArrowheads="1"/>
          </p:cNvSpPr>
          <p:nvPr/>
        </p:nvSpPr>
        <p:spPr bwMode="auto">
          <a:xfrm>
            <a:off x="3474228" y="5762246"/>
            <a:ext cx="2012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  <a:cs typeface="Times New Roman" pitchFamily="18" charset="0"/>
              </a:rPr>
              <a:t>Resource </a:t>
            </a:r>
            <a:endParaRPr lang="en-US" sz="1400" dirty="0" smtClean="0">
              <a:latin typeface="+mj-lt"/>
              <a:cs typeface="Times New Roman" pitchFamily="18" charset="0"/>
            </a:endParaRPr>
          </a:p>
          <a:p>
            <a:r>
              <a:rPr lang="en-US" sz="1400" dirty="0" smtClean="0">
                <a:latin typeface="+mj-lt"/>
                <a:cs typeface="Times New Roman" pitchFamily="18" charset="0"/>
              </a:rPr>
              <a:t>categorization</a:t>
            </a:r>
            <a:endParaRPr lang="en-US" sz="1400" dirty="0">
              <a:latin typeface="+mj-lt"/>
              <a:cs typeface="Times New Roman" pitchFamily="18" charset="0"/>
            </a:endParaRPr>
          </a:p>
        </p:txBody>
      </p:sp>
      <p:sp>
        <p:nvSpPr>
          <p:cNvPr id="94" name="TextBox 38"/>
          <p:cNvSpPr txBox="1">
            <a:spLocks noChangeArrowheads="1"/>
          </p:cNvSpPr>
          <p:nvPr/>
        </p:nvSpPr>
        <p:spPr bwMode="auto">
          <a:xfrm>
            <a:off x="1647826" y="5486400"/>
            <a:ext cx="12536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latin typeface="+mj-lt"/>
                <a:cs typeface="Times New Roman" pitchFamily="18" charset="0"/>
              </a:rPr>
              <a:t>Event slice</a:t>
            </a:r>
            <a:endParaRPr lang="en-US" sz="1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black box trace analysis, it is important to narrow down the focus of analysis to a relevant set of event sketches to determine anomaly.</a:t>
            </a:r>
          </a:p>
          <a:p>
            <a:r>
              <a:rPr lang="en-US" dirty="0" smtClean="0"/>
              <a:t>Essentially this is an </a:t>
            </a:r>
            <a:r>
              <a:rPr lang="en-US" b="1" dirty="0" smtClean="0"/>
              <a:t>iterative filtering process </a:t>
            </a:r>
            <a:r>
              <a:rPr lang="en-US" dirty="0" smtClean="0"/>
              <a:t>with successive applications of filter conditions. We model it as </a:t>
            </a:r>
            <a:r>
              <a:rPr lang="en-US" b="1" dirty="0" smtClean="0"/>
              <a:t>a conditional probability. </a:t>
            </a:r>
          </a:p>
          <a:p>
            <a:pPr lvl="1"/>
            <a:r>
              <a:rPr lang="en-US" sz="2400" dirty="0" smtClean="0"/>
              <a:t>P(C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|C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where 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conditions.</a:t>
            </a:r>
          </a:p>
          <a:p>
            <a:r>
              <a:rPr lang="en-US" b="1" dirty="0" smtClean="0"/>
              <a:t>Examples of conditions</a:t>
            </a:r>
            <a:r>
              <a:rPr lang="en-US" dirty="0" smtClean="0"/>
              <a:t>: performance, application context, etc.</a:t>
            </a:r>
          </a:p>
          <a:p>
            <a:pPr lvl="1"/>
            <a:r>
              <a:rPr lang="en-US" dirty="0" smtClean="0"/>
              <a:t>A cluster based on program behavior features </a:t>
            </a:r>
          </a:p>
          <a:p>
            <a:pPr lvl="1"/>
            <a:r>
              <a:rPr lang="en-US" dirty="0" smtClean="0"/>
              <a:t>Event sketch marker type (e.g., Marker = TCP_ACCEPT)</a:t>
            </a:r>
          </a:p>
          <a:p>
            <a:pPr lvl="1"/>
            <a:r>
              <a:rPr lang="en-US" dirty="0" smtClean="0"/>
              <a:t>Latency, idle time (e.g., Latency &gt; mean value)</a:t>
            </a:r>
          </a:p>
          <a:p>
            <a:pPr lvl="1"/>
            <a:r>
              <a:rPr lang="en-US" dirty="0" smtClean="0"/>
              <a:t>Process name (e.g., Process name = httpd.exe)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DCD1-6CCB-124E-A9BD-121DFCA9524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: Inefficient Gateway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Symptom</a:t>
            </a:r>
          </a:p>
          <a:p>
            <a:pPr lvl="1"/>
            <a:r>
              <a:rPr lang="en-US" sz="1800" dirty="0" smtClean="0"/>
              <a:t>Internet </a:t>
            </a:r>
            <a:r>
              <a:rPr lang="en-US" sz="1800" dirty="0"/>
              <a:t>gateway transaction application </a:t>
            </a:r>
            <a:r>
              <a:rPr lang="en-US" sz="1800" dirty="0" smtClean="0"/>
              <a:t>in HP-UX server with 16 CPU cores</a:t>
            </a:r>
          </a:p>
          <a:p>
            <a:pPr lvl="1"/>
            <a:r>
              <a:rPr lang="en-US" sz="1800" dirty="0" smtClean="0"/>
              <a:t>Low transaction throughput</a:t>
            </a:r>
          </a:p>
          <a:p>
            <a:r>
              <a:rPr lang="en-US" sz="2000" b="1" dirty="0" err="1" smtClean="0"/>
              <a:t>Blackbox</a:t>
            </a:r>
            <a:r>
              <a:rPr lang="en-US" sz="2000" b="1" dirty="0" smtClean="0"/>
              <a:t> analysis</a:t>
            </a:r>
          </a:p>
          <a:p>
            <a:pPr lvl="1"/>
            <a:r>
              <a:rPr lang="en-US" sz="1800" dirty="0" smtClean="0"/>
              <a:t>Direct access to the real machine or software is not available.</a:t>
            </a:r>
          </a:p>
          <a:p>
            <a:pPr lvl="1"/>
            <a:r>
              <a:rPr lang="en-US" sz="1800" dirty="0" smtClean="0"/>
              <a:t>Got the traces recorded by owners</a:t>
            </a:r>
          </a:p>
          <a:p>
            <a:r>
              <a:rPr lang="en-US" sz="2000" b="1" dirty="0" smtClean="0"/>
              <a:t>Trace Analysis</a:t>
            </a:r>
          </a:p>
          <a:p>
            <a:pPr lvl="1"/>
            <a:r>
              <a:rPr lang="en-US" sz="1800" dirty="0" smtClean="0"/>
              <a:t>89568 kernel events, 82 event sketches</a:t>
            </a:r>
          </a:p>
          <a:p>
            <a:pPr lvl="1"/>
            <a:r>
              <a:rPr lang="en-US" sz="1800" dirty="0" smtClean="0"/>
              <a:t>78 sketches (</a:t>
            </a:r>
            <a:r>
              <a:rPr lang="en-US" sz="1800" b="1" dirty="0" smtClean="0"/>
              <a:t>over 95%</a:t>
            </a:r>
            <a:r>
              <a:rPr lang="en-US" sz="1800" dirty="0" smtClean="0"/>
              <a:t>) are constructed using </a:t>
            </a:r>
            <a:r>
              <a:rPr lang="en-US" sz="1800" b="1" dirty="0" smtClean="0"/>
              <a:t>implicitly closed event slices.</a:t>
            </a:r>
          </a:p>
          <a:p>
            <a:pPr lvl="2"/>
            <a:r>
              <a:rPr lang="en-US" sz="1600" b="1" dirty="0" smtClean="0"/>
              <a:t>Markers:</a:t>
            </a:r>
            <a:r>
              <a:rPr lang="en-US" sz="1600" dirty="0" smtClean="0"/>
              <a:t> </a:t>
            </a:r>
            <a:r>
              <a:rPr lang="en-US" sz="1600" dirty="0" err="1" smtClean="0"/>
              <a:t>kwakeup</a:t>
            </a:r>
            <a:r>
              <a:rPr lang="en-US" sz="1600" dirty="0" smtClean="0"/>
              <a:t> and </a:t>
            </a:r>
            <a:r>
              <a:rPr lang="en-US" sz="1600" dirty="0" err="1" smtClean="0"/>
              <a:t>ksleep</a:t>
            </a:r>
            <a:r>
              <a:rPr lang="en-US" sz="1600" dirty="0" smtClean="0"/>
              <a:t> system calls used for synchronization in HP-UX operating system.</a:t>
            </a:r>
          </a:p>
          <a:p>
            <a:pPr lvl="1"/>
            <a:r>
              <a:rPr lang="en-US" sz="1800" dirty="0" smtClean="0"/>
              <a:t>Clustering based on PBF (system call patterns) produced 7 clusters</a:t>
            </a:r>
            <a:endParaRPr lang="en-US" sz="18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DCD1-6CCB-124E-A9BD-121DFCA9524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based on System Call Patterns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7338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Different clusters show distinct behavior in idle time and time stamp.</a:t>
            </a:r>
          </a:p>
          <a:p>
            <a:pPr lvl="1"/>
            <a:r>
              <a:rPr lang="en-US" sz="1800" dirty="0" smtClean="0"/>
              <a:t>Application logics behind the kernel events are captured using system call patterns.</a:t>
            </a:r>
          </a:p>
          <a:p>
            <a:endParaRPr lang="en-US" sz="2000" dirty="0" smtClean="0"/>
          </a:p>
          <a:p>
            <a:r>
              <a:rPr lang="en-US" sz="2000" dirty="0" smtClean="0"/>
              <a:t>7 Clusters are illustrated.</a:t>
            </a:r>
          </a:p>
          <a:p>
            <a:pPr lvl="1"/>
            <a:r>
              <a:rPr lang="en-US" sz="1800" dirty="0" smtClean="0"/>
              <a:t>X axis: Time, Y axis: Idle time</a:t>
            </a:r>
          </a:p>
          <a:p>
            <a:pPr lvl="1"/>
            <a:r>
              <a:rPr lang="en-US" sz="1800" dirty="0" smtClean="0"/>
              <a:t>2 clusters have idleness below the mean and are spread over 0~6 seconds.</a:t>
            </a:r>
          </a:p>
          <a:p>
            <a:pPr lvl="1"/>
            <a:r>
              <a:rPr lang="en-US" sz="1800" dirty="0"/>
              <a:t>5</a:t>
            </a:r>
            <a:r>
              <a:rPr lang="en-US" sz="1800" dirty="0" smtClean="0"/>
              <a:t> clusters have higher idleness than the average and their events occurred around 2.7 seconds.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FAE6BB28-08F4-4A81-9B05-1ACE7DD25836}" type="slidenum">
              <a:rPr lang="en-US" smtClean="0">
                <a:ea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78631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6400800" y="1905000"/>
            <a:ext cx="533400" cy="2133600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5609" name="Straight Arrow Connector 10"/>
          <p:cNvCxnSpPr>
            <a:cxnSpLocks noChangeShapeType="1"/>
          </p:cNvCxnSpPr>
          <p:nvPr/>
        </p:nvCxnSpPr>
        <p:spPr bwMode="auto">
          <a:xfrm flipV="1">
            <a:off x="3810000" y="3886200"/>
            <a:ext cx="274320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10" name="Straight Arrow Connector 12"/>
          <p:cNvCxnSpPr>
            <a:cxnSpLocks noChangeShapeType="1"/>
          </p:cNvCxnSpPr>
          <p:nvPr/>
        </p:nvCxnSpPr>
        <p:spPr bwMode="auto">
          <a:xfrm flipV="1">
            <a:off x="3886200" y="3657600"/>
            <a:ext cx="1371600" cy="495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" name="Straight Connector 2"/>
          <p:cNvCxnSpPr/>
          <p:nvPr/>
        </p:nvCxnSpPr>
        <p:spPr>
          <a:xfrm>
            <a:off x="4724400" y="3505200"/>
            <a:ext cx="425291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92897" y="3124200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Mean of idle time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09478" y="4780548"/>
            <a:ext cx="12494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stamp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846263" y="2931862"/>
            <a:ext cx="9605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Idle time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52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Conditional Probability</a:t>
            </a:r>
            <a:endParaRPr lang="en-US" dirty="0" smtClean="0"/>
          </a:p>
        </p:txBody>
      </p:sp>
      <p:sp>
        <p:nvSpPr>
          <p:cNvPr id="26635" name="Content Placeholder 2"/>
          <p:cNvSpPr>
            <a:spLocks noGrp="1"/>
          </p:cNvSpPr>
          <p:nvPr>
            <p:ph idx="1"/>
          </p:nvPr>
        </p:nvSpPr>
        <p:spPr>
          <a:xfrm>
            <a:off x="220683" y="1184687"/>
            <a:ext cx="2819400" cy="1371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Clusters are further ranked with mean and variance of idle time.</a:t>
            </a:r>
          </a:p>
          <a:p>
            <a:endParaRPr lang="en-US" sz="2000" dirty="0" smtClean="0"/>
          </a:p>
          <a:p>
            <a:r>
              <a:rPr lang="en-US" sz="2000" dirty="0" smtClean="0"/>
              <a:t>Top clusters localize the problematic symptoms with high idleness in execution.</a:t>
            </a:r>
          </a:p>
          <a:p>
            <a:endParaRPr lang="en-US" sz="1800" dirty="0"/>
          </a:p>
          <a:p>
            <a:r>
              <a:rPr lang="en-US" sz="2000" dirty="0" smtClean="0"/>
              <a:t>Manual </a:t>
            </a:r>
            <a:r>
              <a:rPr lang="en-US" sz="2000" dirty="0"/>
              <a:t>inspection </a:t>
            </a:r>
            <a:r>
              <a:rPr lang="en-US" sz="2000" dirty="0" smtClean="0"/>
              <a:t>confirmed correct </a:t>
            </a:r>
            <a:r>
              <a:rPr lang="en-US" sz="2000" dirty="0"/>
              <a:t>detection of anomaly patterns in the traces.</a:t>
            </a:r>
          </a:p>
          <a:p>
            <a:endParaRPr lang="en-US" sz="1800" dirty="0" smtClean="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740895CC-E400-4E01-964A-622D1AEEB759}" type="slidenum">
              <a:rPr lang="en-US" smtClean="0">
                <a:ea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1219200"/>
            <a:ext cx="35877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32"/>
          <p:cNvSpPr txBox="1">
            <a:spLocks noChangeArrowheads="1"/>
          </p:cNvSpPr>
          <p:nvPr/>
        </p:nvSpPr>
        <p:spPr bwMode="auto">
          <a:xfrm>
            <a:off x="6934200" y="1752600"/>
            <a:ext cx="1673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1) Conditional </a:t>
            </a:r>
          </a:p>
          <a:p>
            <a:r>
              <a:rPr lang="en-US" sz="1800" dirty="0"/>
              <a:t>  Probability : </a:t>
            </a:r>
          </a:p>
          <a:p>
            <a:r>
              <a:rPr lang="en-US" sz="1800" b="1" dirty="0"/>
              <a:t>P(PBF)</a:t>
            </a:r>
          </a:p>
        </p:txBody>
      </p:sp>
      <p:sp>
        <p:nvSpPr>
          <p:cNvPr id="26633" name="TextBox 33"/>
          <p:cNvSpPr txBox="1">
            <a:spLocks noChangeArrowheads="1"/>
          </p:cNvSpPr>
          <p:nvPr/>
        </p:nvSpPr>
        <p:spPr bwMode="auto">
          <a:xfrm>
            <a:off x="6540500" y="4343400"/>
            <a:ext cx="2622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2) Conditional </a:t>
            </a:r>
          </a:p>
          <a:p>
            <a:r>
              <a:rPr lang="en-US" sz="1800"/>
              <a:t>  Probability : </a:t>
            </a:r>
          </a:p>
          <a:p>
            <a:r>
              <a:rPr lang="en-US" sz="1800" b="1"/>
              <a:t>P(PBF|                         )</a:t>
            </a:r>
          </a:p>
        </p:txBody>
      </p:sp>
      <p:pic>
        <p:nvPicPr>
          <p:cNvPr id="266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3201" y="5000625"/>
            <a:ext cx="155257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0850" y="3886200"/>
            <a:ext cx="36210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Oval 48"/>
          <p:cNvSpPr>
            <a:spLocks noChangeArrowheads="1"/>
          </p:cNvSpPr>
          <p:nvPr/>
        </p:nvSpPr>
        <p:spPr bwMode="auto">
          <a:xfrm>
            <a:off x="4667250" y="1524000"/>
            <a:ext cx="304800" cy="11430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6640" name="Straight Connector 50"/>
          <p:cNvCxnSpPr>
            <a:cxnSpLocks noChangeShapeType="1"/>
            <a:stCxn id="26639" idx="4"/>
          </p:cNvCxnSpPr>
          <p:nvPr/>
        </p:nvCxnSpPr>
        <p:spPr bwMode="auto">
          <a:xfrm>
            <a:off x="4819650" y="2667000"/>
            <a:ext cx="0" cy="16002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6642" name="Straight Connector 53"/>
          <p:cNvCxnSpPr>
            <a:cxnSpLocks noChangeShapeType="1"/>
          </p:cNvCxnSpPr>
          <p:nvPr/>
        </p:nvCxnSpPr>
        <p:spPr bwMode="auto">
          <a:xfrm>
            <a:off x="7870136" y="2743200"/>
            <a:ext cx="0" cy="16002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6645" name="Straight Connector 53"/>
          <p:cNvCxnSpPr>
            <a:cxnSpLocks noChangeShapeType="1"/>
          </p:cNvCxnSpPr>
          <p:nvPr/>
        </p:nvCxnSpPr>
        <p:spPr bwMode="auto">
          <a:xfrm>
            <a:off x="4819650" y="3505200"/>
            <a:ext cx="16002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6" name="Straight Connector 55"/>
          <p:cNvCxnSpPr>
            <a:cxnSpLocks noChangeShapeType="1"/>
          </p:cNvCxnSpPr>
          <p:nvPr/>
        </p:nvCxnSpPr>
        <p:spPr bwMode="auto">
          <a:xfrm flipH="1">
            <a:off x="3524250" y="3494088"/>
            <a:ext cx="11430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2265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We present a black-box (requiring no source code) method to monitor Cloud service environments and analyze performance problems.</a:t>
            </a:r>
          </a:p>
          <a:p>
            <a:r>
              <a:rPr lang="en-US" dirty="0" smtClean="0"/>
              <a:t>We have expanded the trace modeling of previous approaches by introducing inexplicitly closed event slices.</a:t>
            </a:r>
          </a:p>
          <a:p>
            <a:r>
              <a:rPr lang="en-US" dirty="0" smtClean="0"/>
              <a:t>We applied unsupervised learning with statistical analysis on the structured data to localize performance problems.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87C231EE-5416-4692-89DA-EF0A89A4574A}" type="slidenum">
              <a:rPr lang="en-US" smtClean="0">
                <a:ea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9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Service Performance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720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Era of Cloud Computing</a:t>
            </a:r>
          </a:p>
          <a:p>
            <a:pPr lvl="1"/>
            <a:r>
              <a:rPr lang="en-US" dirty="0" smtClean="0"/>
              <a:t>Many vendors are providing Cloud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DCD1-6CCB-124E-A9BD-121DFCA9524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31" name="Picture 7" descr="http://www.theappcloud.co.uk/images/azur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27094" r="24646" b="25152"/>
          <a:stretch/>
        </p:blipFill>
        <p:spPr bwMode="auto">
          <a:xfrm>
            <a:off x="1752600" y="4104025"/>
            <a:ext cx="1302950" cy="6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techcitynews.com/wp-content/uploads/formidable/rackspace-open-cloud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17" y="3929644"/>
            <a:ext cx="1487034" cy="5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leverhawk.com/wp-content/uploads/2013/11/logo_aws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48" y="3745345"/>
            <a:ext cx="1581311" cy="7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assets.mediaagility.com/wp_app/gcp-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27" y="4388015"/>
            <a:ext cx="2286000" cy="2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ee\AppData\Local\Microsoft\Windows\Temporary Internet Files\Content.IE5\XUCYYBMU\MC90044180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45" y="914400"/>
            <a:ext cx="4062412" cy="4062412"/>
          </a:xfrm>
          <a:prstGeom prst="rect">
            <a:avLst/>
          </a:prstGeom>
          <a:noFill/>
          <a:effectLst>
            <a:outerShdw blurRad="50800" dist="38100" dir="10200000" sx="106000" sy="106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3000919" y="2508893"/>
            <a:ext cx="23791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Cloud 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computing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41" name="Picture 17" descr="http://www.androidguys.com/wp-content/uploads/2010/12/NEC_lo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00" y="3956693"/>
            <a:ext cx="932200" cy="26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3" y="1413911"/>
            <a:ext cx="6486525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09" y="1805569"/>
            <a:ext cx="5829300" cy="212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6" y="2945606"/>
            <a:ext cx="5759126" cy="2243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81350"/>
            <a:ext cx="5724525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5572125"/>
            <a:ext cx="67818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/>
              <a:t>Our focus: </a:t>
            </a:r>
            <a:r>
              <a:rPr lang="en-US" dirty="0"/>
              <a:t>How to diagnose performance problems of cloud service systems?</a:t>
            </a:r>
          </a:p>
        </p:txBody>
      </p:sp>
    </p:spTree>
    <p:extLst>
      <p:ext uri="{BB962C8B-B14F-4D97-AF65-F5344CB8AC3E}">
        <p14:creationId xmlns:p14="http://schemas.microsoft.com/office/powerpoint/2010/main" val="38175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Thank you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73F21-AFD1-D64B-BD1A-8AD99946249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00475" y="5044656"/>
            <a:ext cx="1990725" cy="745738"/>
            <a:chOff x="2581275" y="5655062"/>
            <a:chExt cx="1990725" cy="745738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810875" y="6096000"/>
              <a:ext cx="16732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333399"/>
                  </a:solidFill>
                </a:rPr>
                <a:t>www.nec-labs.com</a:t>
              </a:r>
            </a:p>
          </p:txBody>
        </p:sp>
        <p:pic>
          <p:nvPicPr>
            <p:cNvPr id="8" name="Picture 10" descr="NECLA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275" y="5655062"/>
              <a:ext cx="1990725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7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9"/>
          <p:cNvSpPr>
            <a:spLocks noChangeArrowheads="1"/>
          </p:cNvSpPr>
          <p:nvPr/>
        </p:nvSpPr>
        <p:spPr bwMode="auto">
          <a:xfrm>
            <a:off x="6324600" y="2286000"/>
            <a:ext cx="1676400" cy="1371600"/>
          </a:xfrm>
          <a:prstGeom prst="rect">
            <a:avLst/>
          </a:prstGeom>
          <a:noFill/>
          <a:ln w="9525" algn="ctr">
            <a:solidFill>
              <a:srgbClr val="00B050"/>
            </a:solidFill>
            <a:prstDash val="lgDash"/>
            <a:round/>
            <a:headEnd/>
            <a:tailEnd/>
          </a:ln>
        </p:spPr>
        <p:txBody>
          <a:bodyPr/>
          <a:lstStyle/>
          <a:p>
            <a:pPr defTabSz="912813"/>
            <a:endParaRPr lang="en-US" sz="2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Kernel Event-driven </a:t>
            </a:r>
            <a:br>
              <a:rPr lang="en-US" dirty="0" smtClean="0"/>
            </a:br>
            <a:r>
              <a:rPr lang="en-US" dirty="0" smtClean="0"/>
              <a:t>System Monitoring</a:t>
            </a:r>
          </a:p>
        </p:txBody>
      </p:sp>
      <p:sp>
        <p:nvSpPr>
          <p:cNvPr id="14342" name="Content Placeholder 56"/>
          <p:cNvSpPr>
            <a:spLocks noGrp="1"/>
          </p:cNvSpPr>
          <p:nvPr>
            <p:ph idx="1"/>
          </p:nvPr>
        </p:nvSpPr>
        <p:spPr>
          <a:xfrm>
            <a:off x="457201" y="1066800"/>
            <a:ext cx="5181600" cy="5334000"/>
          </a:xfrm>
        </p:spPr>
        <p:txBody>
          <a:bodyPr/>
          <a:lstStyle/>
          <a:p>
            <a:r>
              <a:rPr lang="en-US" dirty="0" smtClean="0"/>
              <a:t>Kernel events represent an application’s interaction with the host system.</a:t>
            </a:r>
          </a:p>
          <a:p>
            <a:pPr lvl="1"/>
            <a:r>
              <a:rPr lang="en-US" dirty="0" smtClean="0"/>
              <a:t>Well-defined</a:t>
            </a:r>
          </a:p>
          <a:p>
            <a:pPr lvl="1"/>
            <a:r>
              <a:rPr lang="en-US" dirty="0" smtClean="0"/>
              <a:t>Independent of applications.</a:t>
            </a:r>
          </a:p>
          <a:p>
            <a:r>
              <a:rPr lang="en-US" dirty="0" smtClean="0"/>
              <a:t>Application performance anomaly may be associated with unusual kernel events. </a:t>
            </a:r>
          </a:p>
          <a:p>
            <a:r>
              <a:rPr lang="en-US" b="1" dirty="0" smtClean="0"/>
              <a:t>Localizing unusual events and making them comprehensible </a:t>
            </a:r>
            <a:r>
              <a:rPr lang="en-US" dirty="0" smtClean="0"/>
              <a:t>is an important step for performance diagnosis of cloud systems.</a:t>
            </a:r>
          </a:p>
          <a:p>
            <a:endParaRPr lang="en-US" dirty="0" smtClean="0"/>
          </a:p>
        </p:txBody>
      </p:sp>
      <p:sp>
        <p:nvSpPr>
          <p:cNvPr id="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19CA-5A38-4A47-956D-85A7F466191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6324600" y="1752600"/>
            <a:ext cx="16764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2813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t>Cloud Platform</a:t>
            </a:r>
            <a:endParaRPr lang="en-US" sz="1600" b="1" dirty="0">
              <a:solidFill>
                <a:schemeClr val="bg1"/>
              </a:solidFill>
              <a:latin typeface="+mj-lt"/>
              <a:ea typeface="ＭＳ Ｐゴシック" pitchFamily="50" charset="-128"/>
            </a:endParaRPr>
          </a:p>
        </p:txBody>
      </p:sp>
      <p:sp>
        <p:nvSpPr>
          <p:cNvPr id="14369" name="Rounded Rectangle 50"/>
          <p:cNvSpPr>
            <a:spLocks noChangeArrowheads="1"/>
          </p:cNvSpPr>
          <p:nvPr/>
        </p:nvSpPr>
        <p:spPr bwMode="auto">
          <a:xfrm>
            <a:off x="6477000" y="3328987"/>
            <a:ext cx="1371600" cy="304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912813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Kernel</a:t>
            </a:r>
            <a:endParaRPr lang="en-US" sz="1600" b="1" baseline="30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370" name="Rounded Rectangle 51"/>
          <p:cNvSpPr>
            <a:spLocks noChangeArrowheads="1"/>
          </p:cNvSpPr>
          <p:nvPr/>
        </p:nvSpPr>
        <p:spPr bwMode="auto">
          <a:xfrm>
            <a:off x="6477000" y="2895600"/>
            <a:ext cx="1371600" cy="304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912813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Libraries</a:t>
            </a:r>
            <a:endParaRPr lang="en-US" sz="1600" b="1" baseline="30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371" name="Rounded Rectangle 52"/>
          <p:cNvSpPr>
            <a:spLocks noChangeArrowheads="1"/>
          </p:cNvSpPr>
          <p:nvPr/>
        </p:nvSpPr>
        <p:spPr bwMode="auto">
          <a:xfrm>
            <a:off x="6477000" y="2438400"/>
            <a:ext cx="1371600" cy="304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912813"/>
            <a:r>
              <a:rPr lang="en-US" sz="1400" b="1">
                <a:solidFill>
                  <a:schemeClr val="tx1"/>
                </a:solidFill>
                <a:latin typeface="+mj-lt"/>
              </a:rPr>
              <a:t>Application</a:t>
            </a:r>
            <a:endParaRPr lang="en-US" sz="1600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372" name="Straight Arrow Connector 53"/>
          <p:cNvCxnSpPr>
            <a:cxnSpLocks noChangeShapeType="1"/>
          </p:cNvCxnSpPr>
          <p:nvPr/>
        </p:nvCxnSpPr>
        <p:spPr bwMode="auto">
          <a:xfrm>
            <a:off x="6629400" y="2743200"/>
            <a:ext cx="0" cy="152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73" name="Straight Arrow Connector 54"/>
          <p:cNvCxnSpPr>
            <a:cxnSpLocks noChangeShapeType="1"/>
          </p:cNvCxnSpPr>
          <p:nvPr/>
        </p:nvCxnSpPr>
        <p:spPr bwMode="auto">
          <a:xfrm>
            <a:off x="7239000" y="2743200"/>
            <a:ext cx="0" cy="152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75" name="Straight Arrow Connector 58"/>
          <p:cNvCxnSpPr>
            <a:cxnSpLocks noChangeShapeType="1"/>
          </p:cNvCxnSpPr>
          <p:nvPr/>
        </p:nvCxnSpPr>
        <p:spPr bwMode="auto">
          <a:xfrm>
            <a:off x="6934200" y="2735262"/>
            <a:ext cx="0" cy="152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4376" name="Straight Arrow Connector 59"/>
          <p:cNvCxnSpPr>
            <a:cxnSpLocks noChangeShapeType="1"/>
          </p:cNvCxnSpPr>
          <p:nvPr/>
        </p:nvCxnSpPr>
        <p:spPr bwMode="auto">
          <a:xfrm>
            <a:off x="7573963" y="2735262"/>
            <a:ext cx="0" cy="152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4379" name="Explosion 1 63"/>
          <p:cNvSpPr>
            <a:spLocks noChangeArrowheads="1"/>
          </p:cNvSpPr>
          <p:nvPr/>
        </p:nvSpPr>
        <p:spPr bwMode="auto">
          <a:xfrm>
            <a:off x="6794500" y="3086100"/>
            <a:ext cx="152400" cy="2286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2813"/>
            <a:endParaRPr lang="en-US" sz="2400"/>
          </a:p>
        </p:txBody>
      </p:sp>
      <p:sp>
        <p:nvSpPr>
          <p:cNvPr id="14380" name="Explosion 1 64"/>
          <p:cNvSpPr>
            <a:spLocks noChangeArrowheads="1"/>
          </p:cNvSpPr>
          <p:nvPr/>
        </p:nvSpPr>
        <p:spPr bwMode="auto">
          <a:xfrm>
            <a:off x="7399338" y="2705100"/>
            <a:ext cx="152400" cy="2286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2813"/>
            <a:endParaRPr lang="en-US" sz="2400"/>
          </a:p>
        </p:txBody>
      </p:sp>
      <p:sp>
        <p:nvSpPr>
          <p:cNvPr id="56" name="Explosion 1 109"/>
          <p:cNvSpPr>
            <a:spLocks noChangeArrowheads="1"/>
          </p:cNvSpPr>
          <p:nvPr/>
        </p:nvSpPr>
        <p:spPr bwMode="auto">
          <a:xfrm>
            <a:off x="6551613" y="2427288"/>
            <a:ext cx="152400" cy="2286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2813"/>
            <a:endParaRPr lang="en-US" sz="2400"/>
          </a:p>
        </p:txBody>
      </p:sp>
      <p:cxnSp>
        <p:nvCxnSpPr>
          <p:cNvPr id="58" name="Straight Arrow Connector 53"/>
          <p:cNvCxnSpPr>
            <a:cxnSpLocks noChangeShapeType="1"/>
          </p:cNvCxnSpPr>
          <p:nvPr/>
        </p:nvCxnSpPr>
        <p:spPr bwMode="auto">
          <a:xfrm>
            <a:off x="6629400" y="3200400"/>
            <a:ext cx="0" cy="152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" name="Straight Arrow Connector 54"/>
          <p:cNvCxnSpPr>
            <a:cxnSpLocks noChangeShapeType="1"/>
          </p:cNvCxnSpPr>
          <p:nvPr/>
        </p:nvCxnSpPr>
        <p:spPr bwMode="auto">
          <a:xfrm>
            <a:off x="7239000" y="3200400"/>
            <a:ext cx="0" cy="152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Straight Arrow Connector 58"/>
          <p:cNvCxnSpPr>
            <a:cxnSpLocks noChangeShapeType="1"/>
          </p:cNvCxnSpPr>
          <p:nvPr/>
        </p:nvCxnSpPr>
        <p:spPr bwMode="auto">
          <a:xfrm>
            <a:off x="6934200" y="3192462"/>
            <a:ext cx="0" cy="152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2" name="Straight Arrow Connector 59"/>
          <p:cNvCxnSpPr>
            <a:cxnSpLocks noChangeShapeType="1"/>
          </p:cNvCxnSpPr>
          <p:nvPr/>
        </p:nvCxnSpPr>
        <p:spPr bwMode="auto">
          <a:xfrm>
            <a:off x="7573963" y="3192462"/>
            <a:ext cx="0" cy="152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" name="Flowchart: Magnetic Disk 4"/>
          <p:cNvSpPr/>
          <p:nvPr/>
        </p:nvSpPr>
        <p:spPr>
          <a:xfrm>
            <a:off x="6627813" y="4191000"/>
            <a:ext cx="1068387" cy="1143000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14338" idx="2"/>
            <a:endCxn id="5" idx="1"/>
          </p:cNvCxnSpPr>
          <p:nvPr/>
        </p:nvCxnSpPr>
        <p:spPr>
          <a:xfrm flipH="1">
            <a:off x="7162007" y="3657600"/>
            <a:ext cx="793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xplosion 1 63"/>
          <p:cNvSpPr>
            <a:spLocks noChangeArrowheads="1"/>
          </p:cNvSpPr>
          <p:nvPr/>
        </p:nvSpPr>
        <p:spPr bwMode="auto">
          <a:xfrm>
            <a:off x="7091362" y="4533900"/>
            <a:ext cx="152400" cy="2286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2813"/>
            <a:endParaRPr lang="en-US" sz="2400"/>
          </a:p>
        </p:txBody>
      </p:sp>
      <p:sp>
        <p:nvSpPr>
          <p:cNvPr id="69" name="Explosion 1 64"/>
          <p:cNvSpPr>
            <a:spLocks noChangeArrowheads="1"/>
          </p:cNvSpPr>
          <p:nvPr/>
        </p:nvSpPr>
        <p:spPr bwMode="auto">
          <a:xfrm>
            <a:off x="7246938" y="4294188"/>
            <a:ext cx="152400" cy="2286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2813"/>
            <a:endParaRPr lang="en-US" sz="2400"/>
          </a:p>
        </p:txBody>
      </p:sp>
      <p:sp>
        <p:nvSpPr>
          <p:cNvPr id="70" name="Explosion 1 109"/>
          <p:cNvSpPr>
            <a:spLocks noChangeArrowheads="1"/>
          </p:cNvSpPr>
          <p:nvPr/>
        </p:nvSpPr>
        <p:spPr bwMode="auto">
          <a:xfrm>
            <a:off x="6924675" y="4294188"/>
            <a:ext cx="152400" cy="2286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2813"/>
            <a:endParaRPr lang="en-US" sz="2400"/>
          </a:p>
        </p:txBody>
      </p:sp>
      <p:pic>
        <p:nvPicPr>
          <p:cNvPr id="2050" name="Picture 2" descr="C:\Users\rhee\AppData\Local\Microsoft\Windows\Temporary Internet Files\Content.IE5\312GZSJO\MC900078753[2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5538" y="4014787"/>
            <a:ext cx="147814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9" grpId="0" animBg="1"/>
      <p:bldP spid="14380" grpId="0" animBg="1"/>
      <p:bldP spid="56" grpId="0" animBg="1"/>
      <p:bldP spid="68" grpId="0" animBg="1"/>
      <p:bldP spid="69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Challenges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Massive traces in distributed systems</a:t>
            </a:r>
          </a:p>
          <a:p>
            <a:pPr lvl="1"/>
            <a:r>
              <a:rPr lang="en-US" dirty="0" smtClean="0"/>
              <a:t>Thousands of processes, millions of kernel events in minute periods.</a:t>
            </a:r>
          </a:p>
          <a:p>
            <a:r>
              <a:rPr lang="en-US" dirty="0" smtClean="0"/>
              <a:t>Limited application information </a:t>
            </a:r>
          </a:p>
          <a:p>
            <a:pPr lvl="1"/>
            <a:r>
              <a:rPr lang="en-US" dirty="0" smtClean="0"/>
              <a:t>Common event types for all processes. </a:t>
            </a:r>
          </a:p>
          <a:p>
            <a:pPr lvl="1"/>
            <a:r>
              <a:rPr lang="en-US" dirty="0" smtClean="0"/>
              <a:t>Limited information for differentiating application behaviors</a:t>
            </a:r>
          </a:p>
          <a:p>
            <a:r>
              <a:rPr lang="en-US" dirty="0" smtClean="0"/>
              <a:t>Tradeoff between run-time tracing overhead and diagnosis capability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800" y="4572000"/>
            <a:ext cx="6705600" cy="707886"/>
          </a:xfrm>
          <a:prstGeom prst="rect">
            <a:avLst/>
          </a:prstGeom>
          <a:effectLst>
            <a:outerShdw blurRad="50800" dist="38100" dir="48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50" charset="-128"/>
              </a:rPr>
              <a:t>Demand for </a:t>
            </a:r>
            <a:r>
              <a:rPr lang="en-US" dirty="0">
                <a:ea typeface="ＭＳ Ｐゴシック" pitchFamily="50" charset="-128"/>
              </a:rPr>
              <a:t>a </a:t>
            </a:r>
            <a:r>
              <a:rPr lang="en-US" b="1" dirty="0">
                <a:ea typeface="ＭＳ Ｐゴシック" pitchFamily="50" charset="-128"/>
              </a:rPr>
              <a:t>fast analytic</a:t>
            </a:r>
            <a:r>
              <a:rPr lang="en-US" dirty="0">
                <a:ea typeface="ＭＳ Ｐゴシック" pitchFamily="50" charset="-128"/>
              </a:rPr>
              <a:t> tool for </a:t>
            </a:r>
            <a:r>
              <a:rPr lang="en-US" b="1" dirty="0" smtClean="0">
                <a:ea typeface="ＭＳ Ｐゴシック" pitchFamily="50" charset="-128"/>
              </a:rPr>
              <a:t>performance diagnosis </a:t>
            </a:r>
            <a:r>
              <a:rPr lang="en-US" dirty="0" smtClean="0">
                <a:ea typeface="ＭＳ Ｐゴシック" pitchFamily="50" charset="-128"/>
              </a:rPr>
              <a:t>using </a:t>
            </a:r>
            <a:r>
              <a:rPr lang="en-US" b="1" dirty="0" smtClean="0">
                <a:ea typeface="ＭＳ Ｐゴシック" pitchFamily="50" charset="-128"/>
              </a:rPr>
              <a:t>massive </a:t>
            </a:r>
            <a:r>
              <a:rPr lang="en-US" dirty="0" smtClean="0">
                <a:ea typeface="ＭＳ Ｐゴシック" pitchFamily="50" charset="-128"/>
              </a:rPr>
              <a:t>trace events</a:t>
            </a:r>
            <a:endParaRPr lang="en-US" dirty="0">
              <a:ea typeface="ＭＳ Ｐゴシック" pitchFamily="50" charset="-12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14800" y="4038600"/>
            <a:ext cx="762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28816"/>
            <a:ext cx="533400" cy="329184"/>
          </a:xfrm>
          <a:prstGeom prst="rect">
            <a:avLst/>
          </a:prstGeom>
          <a:noFill/>
        </p:spPr>
        <p:txBody>
          <a:bodyPr/>
          <a:lstStyle/>
          <a:p>
            <a:fld id="{FFF219CA-5A38-4A47-956D-85A7F4661911}" type="slidenum">
              <a:rPr lang="en-US" smtClean="0">
                <a:ea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2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Example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267200" cy="533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Performance problem in an </a:t>
            </a:r>
            <a:r>
              <a:rPr lang="en-US" sz="2000" dirty="0"/>
              <a:t>Internet gateway </a:t>
            </a:r>
            <a:r>
              <a:rPr lang="en-US" sz="2000" dirty="0" smtClean="0"/>
              <a:t>transaction </a:t>
            </a:r>
            <a:r>
              <a:rPr lang="en-US" sz="2000" dirty="0"/>
              <a:t>application.</a:t>
            </a:r>
          </a:p>
          <a:p>
            <a:pPr lvl="1"/>
            <a:r>
              <a:rPr lang="en-US" sz="1600" dirty="0" smtClean="0"/>
              <a:t>Unexpected </a:t>
            </a:r>
            <a:r>
              <a:rPr lang="en-US" sz="1600" dirty="0"/>
              <a:t>low transaction throughput in the deployment on a HP-UX high-end server with 16 cores.</a:t>
            </a:r>
          </a:p>
          <a:p>
            <a:r>
              <a:rPr lang="en-US" sz="2000" dirty="0" smtClean="0"/>
              <a:t>Manual Problem Diagnosis</a:t>
            </a:r>
            <a:endParaRPr lang="en-US" sz="2000" dirty="0"/>
          </a:p>
          <a:p>
            <a:pPr lvl="1"/>
            <a:r>
              <a:rPr lang="en-US" sz="1800" dirty="0" smtClean="0"/>
              <a:t>Found </a:t>
            </a:r>
            <a:r>
              <a:rPr lang="en-US" sz="1800" dirty="0"/>
              <a:t>nondeterministic scheduling delays.</a:t>
            </a:r>
          </a:p>
          <a:p>
            <a:pPr lvl="1"/>
            <a:r>
              <a:rPr lang="en-US" sz="1800" dirty="0" smtClean="0"/>
              <a:t>Huge </a:t>
            </a:r>
            <a:r>
              <a:rPr lang="en-US" sz="1800" dirty="0"/>
              <a:t>manual efforts to find </a:t>
            </a:r>
            <a:r>
              <a:rPr lang="en-US" sz="1800" dirty="0" smtClean="0"/>
              <a:t>the symptoms</a:t>
            </a:r>
            <a:endParaRPr lang="en-US" sz="1800" dirty="0"/>
          </a:p>
          <a:p>
            <a:r>
              <a:rPr lang="en-US" sz="2000" b="1" dirty="0"/>
              <a:t>Research </a:t>
            </a:r>
            <a:r>
              <a:rPr lang="en-US" sz="2000" b="1" dirty="0" smtClean="0"/>
              <a:t>question</a:t>
            </a:r>
            <a:endParaRPr lang="en-US" sz="2000" b="1" dirty="0"/>
          </a:p>
          <a:p>
            <a:pPr lvl="1"/>
            <a:r>
              <a:rPr lang="en-US" sz="1800" dirty="0"/>
              <a:t>How to </a:t>
            </a:r>
            <a:r>
              <a:rPr lang="en-US" sz="1800" dirty="0" smtClean="0"/>
              <a:t>describe and locate such symptoms in massive OS kernel events?</a:t>
            </a:r>
            <a:endParaRPr lang="en-US" sz="1800" dirty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44C3CF04-B1BF-4311-AD6C-C09B0E1D7EF3}" type="slidenum">
              <a:rPr lang="en-US" smtClean="0">
                <a:ea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199"/>
            <a:ext cx="43434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Oval 6"/>
          <p:cNvSpPr>
            <a:spLocks noChangeArrowheads="1"/>
          </p:cNvSpPr>
          <p:nvPr/>
        </p:nvSpPr>
        <p:spPr bwMode="auto">
          <a:xfrm>
            <a:off x="6515100" y="1981200"/>
            <a:ext cx="9906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Oval 7"/>
          <p:cNvSpPr>
            <a:spLocks noChangeArrowheads="1"/>
          </p:cNvSpPr>
          <p:nvPr/>
        </p:nvSpPr>
        <p:spPr bwMode="auto">
          <a:xfrm>
            <a:off x="6057900" y="2819400"/>
            <a:ext cx="1676400" cy="914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Oval 8"/>
          <p:cNvSpPr>
            <a:spLocks noChangeArrowheads="1"/>
          </p:cNvSpPr>
          <p:nvPr/>
        </p:nvSpPr>
        <p:spPr bwMode="auto">
          <a:xfrm>
            <a:off x="7200900" y="3886200"/>
            <a:ext cx="9906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Oval 9"/>
          <p:cNvSpPr>
            <a:spLocks noChangeArrowheads="1"/>
          </p:cNvSpPr>
          <p:nvPr/>
        </p:nvSpPr>
        <p:spPr bwMode="auto">
          <a:xfrm>
            <a:off x="7429500" y="4495800"/>
            <a:ext cx="990600" cy="228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6677033" y="1066800"/>
            <a:ext cx="1981200" cy="762000"/>
          </a:xfrm>
          <a:prstGeom prst="flowChartAlternateProcess">
            <a:avLst/>
          </a:prstGeom>
          <a:effectLst>
            <a:outerShdw blurRad="50800" dist="38100" dir="72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Many processes are forked from a common parent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982" y="4905345"/>
            <a:ext cx="3374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Visualized process activities</a:t>
            </a:r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4533900" y="3779322"/>
            <a:ext cx="1981200" cy="762000"/>
          </a:xfrm>
          <a:prstGeom prst="flowChartAlternateProcess">
            <a:avLst/>
          </a:prstGeom>
          <a:effectLst>
            <a:outerShdw blurRad="50800" dist="38100" dir="72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Children show idle time without execution.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6286500" y="1447800"/>
            <a:ext cx="390533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057900" y="3200400"/>
            <a:ext cx="838200" cy="578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3"/>
          </p:cNvCxnSpPr>
          <p:nvPr/>
        </p:nvCxnSpPr>
        <p:spPr>
          <a:xfrm flipV="1">
            <a:off x="6515100" y="4114800"/>
            <a:ext cx="762000" cy="45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15100" y="4419600"/>
            <a:ext cx="9144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54" y="3349625"/>
            <a:ext cx="8532046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CLUE</a:t>
            </a:r>
          </a:p>
        </p:txBody>
      </p:sp>
      <p:sp>
        <p:nvSpPr>
          <p:cNvPr id="3079" name="Content Placeholder 12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1800" dirty="0" smtClean="0"/>
              <a:t>CLUE </a:t>
            </a:r>
            <a:r>
              <a:rPr lang="en-US" altLang="ja-JP" sz="1800" dirty="0"/>
              <a:t>is a trace analytic tool for Cloud service performance </a:t>
            </a:r>
            <a:r>
              <a:rPr lang="en-US" altLang="ja-JP" sz="1800" dirty="0" smtClean="0"/>
              <a:t>diagnosis using OS kernel event traces.  </a:t>
            </a:r>
            <a:endParaRPr lang="en-US" altLang="ja-JP" sz="1800" dirty="0"/>
          </a:p>
          <a:p>
            <a:pPr lvl="1"/>
            <a:r>
              <a:rPr lang="en-US" sz="1600" b="1" dirty="0"/>
              <a:t>Event sketch modeling</a:t>
            </a:r>
            <a:r>
              <a:rPr lang="en-US" sz="1600" dirty="0"/>
              <a:t> on massive kernel event traces.</a:t>
            </a:r>
          </a:p>
          <a:p>
            <a:pPr lvl="1"/>
            <a:r>
              <a:rPr lang="en-US" sz="1600" b="1" dirty="0"/>
              <a:t>Mining and performance analysis </a:t>
            </a:r>
            <a:r>
              <a:rPr lang="en-US" sz="1600" dirty="0" smtClean="0"/>
              <a:t>based on </a:t>
            </a:r>
            <a:r>
              <a:rPr lang="en-US" sz="1600" dirty="0"/>
              <a:t>event sketches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912891CC-D389-4FE7-8600-CD3FD04200AD}" type="slidenum">
              <a:rPr lang="en-US" smtClean="0">
                <a:ea typeface="ＭＳ Ｐゴシック" charset="-128"/>
              </a:rPr>
              <a:pPr/>
              <a:t>6</a:t>
            </a:fld>
            <a:endParaRPr lang="en-US" dirty="0" smtClean="0">
              <a:ea typeface="ＭＳ Ｐゴシック" charset="-128"/>
            </a:endParaRPr>
          </a:p>
        </p:txBody>
      </p:sp>
      <p:sp>
        <p:nvSpPr>
          <p:cNvPr id="3094" name="TextBox 74"/>
          <p:cNvSpPr txBox="1">
            <a:spLocks noChangeArrowheads="1"/>
          </p:cNvSpPr>
          <p:nvPr/>
        </p:nvSpPr>
        <p:spPr bwMode="auto">
          <a:xfrm>
            <a:off x="1828800" y="2700278"/>
            <a:ext cx="1524000" cy="40011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101600" dist="38100" dir="6000000" sx="104000" sy="104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Tracing</a:t>
            </a:r>
          </a:p>
        </p:txBody>
      </p:sp>
      <p:sp>
        <p:nvSpPr>
          <p:cNvPr id="3095" name="TextBox 75"/>
          <p:cNvSpPr txBox="1">
            <a:spLocks noChangeArrowheads="1"/>
          </p:cNvSpPr>
          <p:nvPr/>
        </p:nvSpPr>
        <p:spPr bwMode="auto">
          <a:xfrm>
            <a:off x="5153024" y="2700278"/>
            <a:ext cx="1704975" cy="40011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101600" dist="38100" dir="6000000" sx="104000" sy="104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Analytics </a:t>
            </a:r>
          </a:p>
        </p:txBody>
      </p:sp>
    </p:spTree>
    <p:extLst>
      <p:ext uri="{BB962C8B-B14F-4D97-AF65-F5344CB8AC3E}">
        <p14:creationId xmlns:p14="http://schemas.microsoft.com/office/powerpoint/2010/main" val="42320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667000"/>
          </a:xfrm>
        </p:spPr>
        <p:txBody>
          <a:bodyPr>
            <a:noAutofit/>
          </a:bodyPr>
          <a:lstStyle/>
          <a:p>
            <a:r>
              <a:rPr lang="en-US" sz="2000" b="1" dirty="0"/>
              <a:t>Event </a:t>
            </a:r>
            <a:r>
              <a:rPr lang="en-US" sz="2000" b="1" dirty="0" smtClean="0"/>
              <a:t>Sketch Modeling</a:t>
            </a:r>
            <a:endParaRPr lang="en-US" sz="2000" b="1" dirty="0"/>
          </a:p>
          <a:p>
            <a:pPr lvl="1"/>
            <a:r>
              <a:rPr lang="en-US" sz="1800" dirty="0" smtClean="0"/>
              <a:t>Extract event sketches, groups </a:t>
            </a:r>
            <a:r>
              <a:rPr lang="en-US" sz="1800" dirty="0"/>
              <a:t>of kernel </a:t>
            </a:r>
            <a:r>
              <a:rPr lang="en-US" sz="1800" dirty="0" smtClean="0"/>
              <a:t>event sequences having </a:t>
            </a:r>
            <a:r>
              <a:rPr lang="en-US" sz="1800" dirty="0"/>
              <a:t>causality </a:t>
            </a:r>
            <a:r>
              <a:rPr lang="en-US" sz="1800" dirty="0" smtClean="0"/>
              <a:t>relationship.</a:t>
            </a:r>
            <a:endParaRPr lang="en-US" sz="1800" dirty="0"/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Explicitly closed event slices </a:t>
            </a:r>
          </a:p>
          <a:p>
            <a:pPr lvl="2"/>
            <a:r>
              <a:rPr lang="en-US" sz="1600" dirty="0" smtClean="0"/>
              <a:t>Event sequence formed </a:t>
            </a:r>
            <a:r>
              <a:rPr lang="en-US" sz="1600" dirty="0"/>
              <a:t>on the basis of </a:t>
            </a:r>
            <a:r>
              <a:rPr lang="en-US" sz="1600" b="1" dirty="0"/>
              <a:t>request-reply communication patterns</a:t>
            </a:r>
            <a:r>
              <a:rPr lang="en-US" sz="1600" dirty="0"/>
              <a:t>.</a:t>
            </a: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Implicitly closed event slices</a:t>
            </a:r>
          </a:p>
          <a:p>
            <a:pPr lvl="2"/>
            <a:r>
              <a:rPr lang="en-US" sz="1600" dirty="0" smtClean="0"/>
              <a:t>Event sequence formed </a:t>
            </a:r>
            <a:r>
              <a:rPr lang="en-US" sz="1600" dirty="0"/>
              <a:t>on the basis of </a:t>
            </a:r>
            <a:r>
              <a:rPr lang="en-US" sz="1600" b="1" dirty="0"/>
              <a:t>general </a:t>
            </a:r>
            <a:r>
              <a:rPr lang="en-US" sz="1600" b="1" dirty="0" smtClean="0"/>
              <a:t>producer/consumer communication </a:t>
            </a:r>
            <a:r>
              <a:rPr lang="en-US" sz="1600" b="1" dirty="0"/>
              <a:t>patterns</a:t>
            </a:r>
            <a:r>
              <a:rPr lang="en-US" sz="1600" dirty="0"/>
              <a:t> such as IPCs.</a:t>
            </a:r>
          </a:p>
          <a:p>
            <a:pPr lvl="1"/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70" y="990600"/>
            <a:ext cx="508683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9250" y="170048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Explicit </a:t>
            </a:r>
            <a:r>
              <a:rPr lang="en-US" dirty="0" smtClean="0"/>
              <a:t>and implicit closed </a:t>
            </a:r>
            <a:r>
              <a:rPr lang="en-US" dirty="0"/>
              <a:t>event slices </a:t>
            </a:r>
            <a:r>
              <a:rPr lang="en-US" dirty="0" smtClean="0"/>
              <a:t>are </a:t>
            </a:r>
            <a:r>
              <a:rPr lang="en-US" dirty="0"/>
              <a:t>used to understand </a:t>
            </a:r>
            <a:r>
              <a:rPr lang="en-US" dirty="0" smtClean="0"/>
              <a:t>the behaviors </a:t>
            </a:r>
            <a:r>
              <a:rPr lang="en-US" dirty="0"/>
              <a:t>of </a:t>
            </a:r>
            <a:r>
              <a:rPr lang="en-US" b="1" dirty="0"/>
              <a:t>multi-stage </a:t>
            </a:r>
            <a:r>
              <a:rPr lang="en-US" b="1" dirty="0" smtClean="0"/>
              <a:t>services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528816"/>
            <a:ext cx="533400" cy="329184"/>
          </a:xfrm>
          <a:prstGeom prst="rect">
            <a:avLst/>
          </a:prstGeom>
          <a:noFill/>
        </p:spPr>
        <p:txBody>
          <a:bodyPr/>
          <a:lstStyle/>
          <a:p>
            <a:fld id="{FFF219CA-5A38-4A47-956D-85A7F4661911}" type="slidenum">
              <a:rPr lang="en-US" smtClean="0">
                <a:ea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1981200"/>
            <a:ext cx="3352800" cy="1581150"/>
            <a:chOff x="609600" y="1981200"/>
            <a:chExt cx="3352800" cy="1581150"/>
          </a:xfrm>
        </p:grpSpPr>
        <p:sp>
          <p:nvSpPr>
            <p:cNvPr id="4" name="Rectangle 3"/>
            <p:cNvSpPr/>
            <p:nvPr/>
          </p:nvSpPr>
          <p:spPr>
            <a:xfrm>
              <a:off x="609600" y="1981200"/>
              <a:ext cx="9144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00200" y="2057400"/>
              <a:ext cx="23622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0" y="2286000"/>
              <a:ext cx="23622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2438400"/>
              <a:ext cx="6858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0" y="3238500"/>
              <a:ext cx="6858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4375" y="3409950"/>
              <a:ext cx="6858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57424" y="2590800"/>
            <a:ext cx="1309579" cy="396377"/>
            <a:chOff x="2257424" y="2590800"/>
            <a:chExt cx="1309579" cy="396377"/>
          </a:xfrm>
        </p:grpSpPr>
        <p:sp>
          <p:nvSpPr>
            <p:cNvPr id="15" name="Rectangle 14"/>
            <p:cNvSpPr/>
            <p:nvPr/>
          </p:nvSpPr>
          <p:spPr>
            <a:xfrm>
              <a:off x="2257424" y="2590800"/>
              <a:ext cx="866775" cy="1524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237957">
              <a:off x="2977619" y="2852240"/>
              <a:ext cx="589384" cy="13493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8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Event Sketch Modeling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B613A1F5-AA1C-4B2C-8C34-888569807948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228600" y="2247900"/>
            <a:ext cx="1066800" cy="838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Traces</a:t>
            </a:r>
            <a:endParaRPr lang="en-US" dirty="0"/>
          </a:p>
        </p:txBody>
      </p:sp>
      <p:grpSp>
        <p:nvGrpSpPr>
          <p:cNvPr id="8" name="Group 14"/>
          <p:cNvGrpSpPr/>
          <p:nvPr/>
        </p:nvGrpSpPr>
        <p:grpSpPr>
          <a:xfrm>
            <a:off x="1600200" y="1790700"/>
            <a:ext cx="2209800" cy="2514600"/>
            <a:chOff x="1730828" y="2514600"/>
            <a:chExt cx="2209800" cy="2514600"/>
          </a:xfrm>
        </p:grpSpPr>
        <p:sp>
          <p:nvSpPr>
            <p:cNvPr id="9" name="Rounded Rectangle 8"/>
            <p:cNvSpPr/>
            <p:nvPr/>
          </p:nvSpPr>
          <p:spPr>
            <a:xfrm>
              <a:off x="1730828" y="2514600"/>
              <a:ext cx="2209800" cy="25146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00400" y="2971800"/>
              <a:ext cx="3810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90800" y="2971800"/>
              <a:ext cx="3810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1200" y="2971800"/>
              <a:ext cx="3810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25146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httpd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4600" y="2514600"/>
              <a:ext cx="607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java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251460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mysql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5400000">
            <a:off x="1665514" y="2530928"/>
            <a:ext cx="762000" cy="304800"/>
            <a:chOff x="1763484" y="2094989"/>
            <a:chExt cx="762000" cy="304800"/>
          </a:xfrm>
        </p:grpSpPr>
        <p:grpSp>
          <p:nvGrpSpPr>
            <p:cNvPr id="17" name="Group 19"/>
            <p:cNvGrpSpPr/>
            <p:nvPr/>
          </p:nvGrpSpPr>
          <p:grpSpPr>
            <a:xfrm>
              <a:off x="1763484" y="2094989"/>
              <a:ext cx="762000" cy="304800"/>
              <a:chOff x="2286000" y="1752600"/>
              <a:chExt cx="762000" cy="3048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286000" y="1752600"/>
                <a:ext cx="762000" cy="3048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3622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5908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8194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Connector 17"/>
            <p:cNvCxnSpPr>
              <a:stCxn id="21" idx="6"/>
              <a:endCxn id="22" idx="2"/>
            </p:cNvCxnSpPr>
            <p:nvPr/>
          </p:nvCxnSpPr>
          <p:spPr>
            <a:xfrm>
              <a:off x="19920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2" idx="6"/>
              <a:endCxn id="23" idx="2"/>
            </p:cNvCxnSpPr>
            <p:nvPr/>
          </p:nvCxnSpPr>
          <p:spPr>
            <a:xfrm>
              <a:off x="22206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5400000">
            <a:off x="1665514" y="3619500"/>
            <a:ext cx="762000" cy="304800"/>
            <a:chOff x="1763484" y="2094989"/>
            <a:chExt cx="762000" cy="304800"/>
          </a:xfrm>
        </p:grpSpPr>
        <p:grpSp>
          <p:nvGrpSpPr>
            <p:cNvPr id="25" name="Group 19"/>
            <p:cNvGrpSpPr/>
            <p:nvPr/>
          </p:nvGrpSpPr>
          <p:grpSpPr>
            <a:xfrm>
              <a:off x="1763484" y="2094989"/>
              <a:ext cx="762000" cy="304800"/>
              <a:chOff x="2286000" y="1752600"/>
              <a:chExt cx="762000" cy="3048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2286000" y="1752600"/>
                <a:ext cx="762000" cy="3048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3622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5908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8194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/>
            <p:cNvCxnSpPr>
              <a:stCxn id="29" idx="6"/>
              <a:endCxn id="30" idx="2"/>
            </p:cNvCxnSpPr>
            <p:nvPr/>
          </p:nvCxnSpPr>
          <p:spPr>
            <a:xfrm>
              <a:off x="19920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0" idx="6"/>
              <a:endCxn id="31" idx="2"/>
            </p:cNvCxnSpPr>
            <p:nvPr/>
          </p:nvCxnSpPr>
          <p:spPr>
            <a:xfrm>
              <a:off x="22206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5400000">
            <a:off x="2264230" y="3009900"/>
            <a:ext cx="762000" cy="304800"/>
            <a:chOff x="1763484" y="2094989"/>
            <a:chExt cx="762000" cy="304800"/>
          </a:xfrm>
        </p:grpSpPr>
        <p:grpSp>
          <p:nvGrpSpPr>
            <p:cNvPr id="33" name="Group 19"/>
            <p:cNvGrpSpPr/>
            <p:nvPr/>
          </p:nvGrpSpPr>
          <p:grpSpPr>
            <a:xfrm>
              <a:off x="1763484" y="2094989"/>
              <a:ext cx="762000" cy="304800"/>
              <a:chOff x="2286000" y="1752600"/>
              <a:chExt cx="762000" cy="3048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286000" y="1752600"/>
                <a:ext cx="762000" cy="3048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3622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5908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8194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Connector 33"/>
            <p:cNvCxnSpPr>
              <a:stCxn id="37" idx="6"/>
              <a:endCxn id="38" idx="2"/>
            </p:cNvCxnSpPr>
            <p:nvPr/>
          </p:nvCxnSpPr>
          <p:spPr>
            <a:xfrm>
              <a:off x="19920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8" idx="6"/>
              <a:endCxn id="39" idx="2"/>
            </p:cNvCxnSpPr>
            <p:nvPr/>
          </p:nvCxnSpPr>
          <p:spPr>
            <a:xfrm>
              <a:off x="22206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9"/>
          <p:cNvGrpSpPr/>
          <p:nvPr/>
        </p:nvGrpSpPr>
        <p:grpSpPr>
          <a:xfrm rot="5400000">
            <a:off x="3124200" y="3238500"/>
            <a:ext cx="304800" cy="304800"/>
            <a:chOff x="2743200" y="1752600"/>
            <a:chExt cx="304800" cy="304800"/>
          </a:xfrm>
        </p:grpSpPr>
        <p:sp>
          <p:nvSpPr>
            <p:cNvPr id="41" name="Rounded Rectangle 40"/>
            <p:cNvSpPr/>
            <p:nvPr/>
          </p:nvSpPr>
          <p:spPr>
            <a:xfrm>
              <a:off x="2743200" y="1752600"/>
              <a:ext cx="304800" cy="3048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819400" y="1828800"/>
              <a:ext cx="152400" cy="152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19"/>
          <p:cNvGrpSpPr/>
          <p:nvPr/>
        </p:nvGrpSpPr>
        <p:grpSpPr>
          <a:xfrm rot="5400000">
            <a:off x="2492830" y="3869874"/>
            <a:ext cx="304800" cy="304800"/>
            <a:chOff x="2743200" y="1752600"/>
            <a:chExt cx="304800" cy="304800"/>
          </a:xfrm>
        </p:grpSpPr>
        <p:sp>
          <p:nvSpPr>
            <p:cNvPr id="44" name="Rounded Rectangle 43"/>
            <p:cNvSpPr/>
            <p:nvPr/>
          </p:nvSpPr>
          <p:spPr>
            <a:xfrm>
              <a:off x="2743200" y="1752600"/>
              <a:ext cx="304800" cy="3048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819400" y="1828800"/>
              <a:ext cx="152400" cy="152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50"/>
          <p:cNvGrpSpPr/>
          <p:nvPr/>
        </p:nvGrpSpPr>
        <p:grpSpPr>
          <a:xfrm>
            <a:off x="4136572" y="1790700"/>
            <a:ext cx="2209800" cy="2514600"/>
            <a:chOff x="1730828" y="2514600"/>
            <a:chExt cx="2209800" cy="2514600"/>
          </a:xfrm>
        </p:grpSpPr>
        <p:sp>
          <p:nvSpPr>
            <p:cNvPr id="47" name="Rounded Rectangle 46"/>
            <p:cNvSpPr/>
            <p:nvPr/>
          </p:nvSpPr>
          <p:spPr>
            <a:xfrm>
              <a:off x="1730828" y="2514600"/>
              <a:ext cx="2209800" cy="25146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00400" y="2971800"/>
              <a:ext cx="3810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90800" y="2971800"/>
              <a:ext cx="3810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81200" y="2971800"/>
              <a:ext cx="3810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28800" y="25146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httpd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14600" y="2514600"/>
              <a:ext cx="607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java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48000" y="251460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mysql</a:t>
              </a:r>
              <a:endParaRPr lang="en-US" dirty="0"/>
            </a:p>
          </p:txBody>
        </p:sp>
      </p:grpSp>
      <p:grpSp>
        <p:nvGrpSpPr>
          <p:cNvPr id="54" name="Group 58"/>
          <p:cNvGrpSpPr/>
          <p:nvPr/>
        </p:nvGrpSpPr>
        <p:grpSpPr>
          <a:xfrm rot="5400000">
            <a:off x="4201886" y="2530928"/>
            <a:ext cx="762000" cy="304800"/>
            <a:chOff x="1763484" y="2094989"/>
            <a:chExt cx="762000" cy="304800"/>
          </a:xfrm>
        </p:grpSpPr>
        <p:grpSp>
          <p:nvGrpSpPr>
            <p:cNvPr id="55" name="Group 19"/>
            <p:cNvGrpSpPr/>
            <p:nvPr/>
          </p:nvGrpSpPr>
          <p:grpSpPr>
            <a:xfrm>
              <a:off x="1763484" y="2094989"/>
              <a:ext cx="762000" cy="304800"/>
              <a:chOff x="2286000" y="1752600"/>
              <a:chExt cx="762000" cy="304800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2286000" y="1752600"/>
                <a:ext cx="762000" cy="3048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3622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5908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8194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Connector 55"/>
            <p:cNvCxnSpPr>
              <a:stCxn id="59" idx="6"/>
              <a:endCxn id="60" idx="2"/>
            </p:cNvCxnSpPr>
            <p:nvPr/>
          </p:nvCxnSpPr>
          <p:spPr>
            <a:xfrm>
              <a:off x="19920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0" idx="6"/>
              <a:endCxn id="61" idx="2"/>
            </p:cNvCxnSpPr>
            <p:nvPr/>
          </p:nvCxnSpPr>
          <p:spPr>
            <a:xfrm>
              <a:off x="22206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6"/>
          <p:cNvGrpSpPr/>
          <p:nvPr/>
        </p:nvGrpSpPr>
        <p:grpSpPr>
          <a:xfrm rot="5400000">
            <a:off x="4201886" y="3619500"/>
            <a:ext cx="762000" cy="304800"/>
            <a:chOff x="1763484" y="2094989"/>
            <a:chExt cx="762000" cy="304800"/>
          </a:xfrm>
        </p:grpSpPr>
        <p:grpSp>
          <p:nvGrpSpPr>
            <p:cNvPr id="63" name="Group 19"/>
            <p:cNvGrpSpPr/>
            <p:nvPr/>
          </p:nvGrpSpPr>
          <p:grpSpPr>
            <a:xfrm>
              <a:off x="1763484" y="2094989"/>
              <a:ext cx="762000" cy="304800"/>
              <a:chOff x="2286000" y="1752600"/>
              <a:chExt cx="762000" cy="304800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2286000" y="1752600"/>
                <a:ext cx="762000" cy="3048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622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5908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194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4" name="Straight Connector 63"/>
            <p:cNvCxnSpPr>
              <a:stCxn id="67" idx="6"/>
              <a:endCxn id="68" idx="2"/>
            </p:cNvCxnSpPr>
            <p:nvPr/>
          </p:nvCxnSpPr>
          <p:spPr>
            <a:xfrm>
              <a:off x="19920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6"/>
              <a:endCxn id="69" idx="2"/>
            </p:cNvCxnSpPr>
            <p:nvPr/>
          </p:nvCxnSpPr>
          <p:spPr>
            <a:xfrm>
              <a:off x="22206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74"/>
          <p:cNvGrpSpPr/>
          <p:nvPr/>
        </p:nvGrpSpPr>
        <p:grpSpPr>
          <a:xfrm rot="5400000">
            <a:off x="4800602" y="3009900"/>
            <a:ext cx="762000" cy="304800"/>
            <a:chOff x="1763484" y="2094989"/>
            <a:chExt cx="762000" cy="304800"/>
          </a:xfrm>
        </p:grpSpPr>
        <p:grpSp>
          <p:nvGrpSpPr>
            <p:cNvPr id="71" name="Group 19"/>
            <p:cNvGrpSpPr/>
            <p:nvPr/>
          </p:nvGrpSpPr>
          <p:grpSpPr>
            <a:xfrm>
              <a:off x="1763484" y="2094989"/>
              <a:ext cx="762000" cy="304800"/>
              <a:chOff x="2286000" y="1752600"/>
              <a:chExt cx="762000" cy="304800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2286000" y="1752600"/>
                <a:ext cx="762000" cy="3048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3622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908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8194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traight Connector 71"/>
            <p:cNvCxnSpPr>
              <a:stCxn id="75" idx="6"/>
              <a:endCxn id="76" idx="2"/>
            </p:cNvCxnSpPr>
            <p:nvPr/>
          </p:nvCxnSpPr>
          <p:spPr>
            <a:xfrm>
              <a:off x="19920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6" idx="6"/>
              <a:endCxn id="77" idx="2"/>
            </p:cNvCxnSpPr>
            <p:nvPr/>
          </p:nvCxnSpPr>
          <p:spPr>
            <a:xfrm>
              <a:off x="22206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19"/>
          <p:cNvGrpSpPr/>
          <p:nvPr/>
        </p:nvGrpSpPr>
        <p:grpSpPr>
          <a:xfrm rot="5400000">
            <a:off x="5660572" y="3238500"/>
            <a:ext cx="304800" cy="304800"/>
            <a:chOff x="2743200" y="1752600"/>
            <a:chExt cx="304800" cy="304800"/>
          </a:xfrm>
        </p:grpSpPr>
        <p:sp>
          <p:nvSpPr>
            <p:cNvPr id="79" name="Rounded Rectangle 78"/>
            <p:cNvSpPr/>
            <p:nvPr/>
          </p:nvSpPr>
          <p:spPr>
            <a:xfrm>
              <a:off x="2743200" y="1752600"/>
              <a:ext cx="304800" cy="3048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819400" y="1828800"/>
              <a:ext cx="152400" cy="152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19"/>
          <p:cNvGrpSpPr/>
          <p:nvPr/>
        </p:nvGrpSpPr>
        <p:grpSpPr>
          <a:xfrm rot="5400000">
            <a:off x="5029202" y="3869874"/>
            <a:ext cx="304800" cy="304800"/>
            <a:chOff x="2743200" y="1752600"/>
            <a:chExt cx="304800" cy="304800"/>
          </a:xfrm>
        </p:grpSpPr>
        <p:sp>
          <p:nvSpPr>
            <p:cNvPr id="82" name="Rounded Rectangle 81"/>
            <p:cNvSpPr/>
            <p:nvPr/>
          </p:nvSpPr>
          <p:spPr>
            <a:xfrm>
              <a:off x="2743200" y="1752600"/>
              <a:ext cx="304800" cy="3048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819400" y="1828800"/>
              <a:ext cx="152400" cy="152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ight Arrow 89"/>
          <p:cNvSpPr/>
          <p:nvPr/>
        </p:nvSpPr>
        <p:spPr>
          <a:xfrm>
            <a:off x="1338944" y="29337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3810000" y="29337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6324600" y="29337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24400" y="2933700"/>
            <a:ext cx="3048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724400" y="4000500"/>
            <a:ext cx="3048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334000" y="3390900"/>
            <a:ext cx="3048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109"/>
          <p:cNvGrpSpPr/>
          <p:nvPr/>
        </p:nvGrpSpPr>
        <p:grpSpPr>
          <a:xfrm>
            <a:off x="6781800" y="2590800"/>
            <a:ext cx="762000" cy="304800"/>
            <a:chOff x="1763484" y="2094989"/>
            <a:chExt cx="762000" cy="304800"/>
          </a:xfrm>
        </p:grpSpPr>
        <p:grpSp>
          <p:nvGrpSpPr>
            <p:cNvPr id="100" name="Group 19"/>
            <p:cNvGrpSpPr/>
            <p:nvPr/>
          </p:nvGrpSpPr>
          <p:grpSpPr>
            <a:xfrm>
              <a:off x="1763484" y="2094989"/>
              <a:ext cx="762000" cy="304800"/>
              <a:chOff x="2286000" y="1752600"/>
              <a:chExt cx="762000" cy="30480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2286000" y="1752600"/>
                <a:ext cx="762000" cy="3048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3622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5908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194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104" idx="6"/>
              <a:endCxn id="105" idx="2"/>
            </p:cNvCxnSpPr>
            <p:nvPr/>
          </p:nvCxnSpPr>
          <p:spPr>
            <a:xfrm>
              <a:off x="19920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5" idx="6"/>
              <a:endCxn id="106" idx="2"/>
            </p:cNvCxnSpPr>
            <p:nvPr/>
          </p:nvCxnSpPr>
          <p:spPr>
            <a:xfrm>
              <a:off x="22206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17"/>
          <p:cNvGrpSpPr/>
          <p:nvPr/>
        </p:nvGrpSpPr>
        <p:grpSpPr>
          <a:xfrm>
            <a:off x="7696200" y="2590800"/>
            <a:ext cx="762000" cy="304800"/>
            <a:chOff x="1763484" y="2094989"/>
            <a:chExt cx="762000" cy="304800"/>
          </a:xfrm>
        </p:grpSpPr>
        <p:grpSp>
          <p:nvGrpSpPr>
            <p:cNvPr id="108" name="Group 19"/>
            <p:cNvGrpSpPr/>
            <p:nvPr/>
          </p:nvGrpSpPr>
          <p:grpSpPr>
            <a:xfrm>
              <a:off x="1763484" y="2094989"/>
              <a:ext cx="762000" cy="304800"/>
              <a:chOff x="2286000" y="1752600"/>
              <a:chExt cx="762000" cy="304800"/>
            </a:xfrm>
          </p:grpSpPr>
          <p:sp>
            <p:nvSpPr>
              <p:cNvPr id="111" name="Rounded Rectangle 110"/>
              <p:cNvSpPr/>
              <p:nvPr/>
            </p:nvSpPr>
            <p:spPr>
              <a:xfrm>
                <a:off x="2286000" y="1752600"/>
                <a:ext cx="762000" cy="3048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3622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5908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8194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9" name="Straight Connector 108"/>
            <p:cNvCxnSpPr>
              <a:stCxn id="112" idx="6"/>
              <a:endCxn id="113" idx="2"/>
            </p:cNvCxnSpPr>
            <p:nvPr/>
          </p:nvCxnSpPr>
          <p:spPr>
            <a:xfrm>
              <a:off x="19920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3" idx="6"/>
              <a:endCxn id="114" idx="2"/>
            </p:cNvCxnSpPr>
            <p:nvPr/>
          </p:nvCxnSpPr>
          <p:spPr>
            <a:xfrm>
              <a:off x="22206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9"/>
          <p:cNvGrpSpPr/>
          <p:nvPr/>
        </p:nvGrpSpPr>
        <p:grpSpPr>
          <a:xfrm rot="5400000">
            <a:off x="8577942" y="2590800"/>
            <a:ext cx="304800" cy="304800"/>
            <a:chOff x="2743200" y="1752600"/>
            <a:chExt cx="304800" cy="304800"/>
          </a:xfrm>
        </p:grpSpPr>
        <p:sp>
          <p:nvSpPr>
            <p:cNvPr id="116" name="Rounded Rectangle 115"/>
            <p:cNvSpPr/>
            <p:nvPr/>
          </p:nvSpPr>
          <p:spPr>
            <a:xfrm>
              <a:off x="2743200" y="1752600"/>
              <a:ext cx="304800" cy="3048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2819400" y="1828800"/>
              <a:ext cx="152400" cy="152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28"/>
          <p:cNvGrpSpPr/>
          <p:nvPr/>
        </p:nvGrpSpPr>
        <p:grpSpPr>
          <a:xfrm>
            <a:off x="7086600" y="3276600"/>
            <a:ext cx="762000" cy="304800"/>
            <a:chOff x="1763484" y="2094989"/>
            <a:chExt cx="762000" cy="304800"/>
          </a:xfrm>
        </p:grpSpPr>
        <p:grpSp>
          <p:nvGrpSpPr>
            <p:cNvPr id="119" name="Group 19"/>
            <p:cNvGrpSpPr/>
            <p:nvPr/>
          </p:nvGrpSpPr>
          <p:grpSpPr>
            <a:xfrm>
              <a:off x="1763484" y="2094989"/>
              <a:ext cx="762000" cy="304800"/>
              <a:chOff x="2286000" y="1752600"/>
              <a:chExt cx="762000" cy="304800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2286000" y="1752600"/>
                <a:ext cx="762000" cy="3048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3622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5908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819400" y="1828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0" name="Straight Connector 119"/>
            <p:cNvCxnSpPr>
              <a:stCxn id="123" idx="6"/>
              <a:endCxn id="124" idx="2"/>
            </p:cNvCxnSpPr>
            <p:nvPr/>
          </p:nvCxnSpPr>
          <p:spPr>
            <a:xfrm>
              <a:off x="19920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24" idx="6"/>
              <a:endCxn id="125" idx="2"/>
            </p:cNvCxnSpPr>
            <p:nvPr/>
          </p:nvCxnSpPr>
          <p:spPr>
            <a:xfrm>
              <a:off x="2220684" y="2247389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9"/>
          <p:cNvGrpSpPr/>
          <p:nvPr/>
        </p:nvGrpSpPr>
        <p:grpSpPr>
          <a:xfrm rot="5400000">
            <a:off x="7968342" y="3276600"/>
            <a:ext cx="304800" cy="304800"/>
            <a:chOff x="2743200" y="1752600"/>
            <a:chExt cx="304800" cy="304800"/>
          </a:xfrm>
        </p:grpSpPr>
        <p:sp>
          <p:nvSpPr>
            <p:cNvPr id="127" name="Rounded Rectangle 126"/>
            <p:cNvSpPr/>
            <p:nvPr/>
          </p:nvSpPr>
          <p:spPr>
            <a:xfrm>
              <a:off x="2743200" y="1752600"/>
              <a:ext cx="304800" cy="3048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2819400" y="1828800"/>
              <a:ext cx="152400" cy="1524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9" name="Straight Arrow Connector 128"/>
          <p:cNvCxnSpPr/>
          <p:nvPr/>
        </p:nvCxnSpPr>
        <p:spPr>
          <a:xfrm>
            <a:off x="7478484" y="2743200"/>
            <a:ext cx="3048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8382000" y="2743200"/>
            <a:ext cx="3048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7772400" y="3429000"/>
            <a:ext cx="3048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Document 3"/>
          <p:cNvSpPr/>
          <p:nvPr/>
        </p:nvSpPr>
        <p:spPr>
          <a:xfrm>
            <a:off x="76200" y="3238500"/>
            <a:ext cx="1295400" cy="859974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1725" y="1266825"/>
            <a:ext cx="1669047" cy="400110"/>
          </a:xfrm>
          <a:prstGeom prst="rect">
            <a:avLst/>
          </a:prstGeom>
          <a:effectLst>
            <a:outerShdw blurRad="50800" dist="38100" dir="66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Event Slicing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3959745" y="1285875"/>
            <a:ext cx="2523448" cy="400110"/>
          </a:xfrm>
          <a:prstGeom prst="rect">
            <a:avLst/>
          </a:prstGeom>
          <a:effectLst>
            <a:outerShdw blurRad="50800" dist="38100" dir="66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Event Slice Stitching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6794025" y="1257300"/>
            <a:ext cx="1965603" cy="400110"/>
          </a:xfrm>
          <a:prstGeom prst="rect">
            <a:avLst/>
          </a:prstGeom>
          <a:effectLst>
            <a:outerShdw blurRad="50800" dist="38100" dir="66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Event Sketches</a:t>
            </a:r>
            <a:endParaRPr lang="en-US" dirty="0"/>
          </a:p>
        </p:txBody>
      </p:sp>
      <p:sp>
        <p:nvSpPr>
          <p:cNvPr id="136" name="Flowchart: Document 135"/>
          <p:cNvSpPr/>
          <p:nvPr/>
        </p:nvSpPr>
        <p:spPr>
          <a:xfrm>
            <a:off x="4343400" y="4864551"/>
            <a:ext cx="1774372" cy="1002849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Causality</a:t>
            </a:r>
          </a:p>
          <a:p>
            <a:pPr algn="ctr"/>
            <a:r>
              <a:rPr lang="en-US" dirty="0" smtClean="0"/>
              <a:t>Relationship</a:t>
            </a:r>
            <a:endParaRPr lang="en-US" dirty="0"/>
          </a:p>
        </p:txBody>
      </p:sp>
      <p:sp>
        <p:nvSpPr>
          <p:cNvPr id="137" name="Right Arrow 136"/>
          <p:cNvSpPr/>
          <p:nvPr/>
        </p:nvSpPr>
        <p:spPr>
          <a:xfrm rot="16200000">
            <a:off x="5087713" y="4419601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14525" y="223837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905000" y="301942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905000" y="339090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905000" y="414337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525486" y="272415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2514600" y="349567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514600" y="381952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2514600" y="413385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154136" y="320992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135086" y="348615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57200" y="414337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800100" y="414337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66725" y="429577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800100" y="429577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448175" y="224790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38650" y="302895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438650" y="340042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438650" y="415290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5059136" y="273367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5048250" y="350520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5048250" y="382905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5048250" y="414337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5687786" y="321945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5668736" y="349567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210300" y="5016951"/>
            <a:ext cx="3048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6200775" y="5321751"/>
            <a:ext cx="3048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6200775" y="5169351"/>
            <a:ext cx="3048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 rot="5400000">
            <a:off x="6639606" y="267720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 rot="5400000">
            <a:off x="7411130" y="268537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 rot="5400000">
            <a:off x="7592105" y="268537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 rot="5400000">
            <a:off x="8316006" y="268537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 rot="5400000">
            <a:off x="8496980" y="268537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 rot="5400000">
            <a:off x="8735105" y="268537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 rot="5400000">
            <a:off x="7877855" y="340110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 rot="5400000">
            <a:off x="8115980" y="3401105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 rot="5400000">
            <a:off x="6972981" y="337117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 rot="5400000">
            <a:off x="7696882" y="3371170"/>
            <a:ext cx="274864" cy="85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Event Record Definition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kernel event  is a 6-tuple record:</a:t>
            </a:r>
          </a:p>
          <a:p>
            <a:pPr lvl="1"/>
            <a:r>
              <a:rPr lang="en-US" b="1" dirty="0" smtClean="0"/>
              <a:t>Owner ID</a:t>
            </a:r>
            <a:r>
              <a:rPr lang="en-US" dirty="0" smtClean="0"/>
              <a:t>: the ID of the event owner (e.g., a process X in host Y).</a:t>
            </a:r>
          </a:p>
          <a:p>
            <a:pPr lvl="1"/>
            <a:r>
              <a:rPr lang="en-US" b="1" dirty="0" smtClean="0"/>
              <a:t>Time begin</a:t>
            </a:r>
            <a:r>
              <a:rPr lang="en-US" dirty="0" smtClean="0"/>
              <a:t>: the time when this kernel event starts.</a:t>
            </a:r>
          </a:p>
          <a:p>
            <a:pPr lvl="1"/>
            <a:r>
              <a:rPr lang="en-US" b="1" dirty="0" smtClean="0"/>
              <a:t>Time end</a:t>
            </a:r>
            <a:r>
              <a:rPr lang="en-US" dirty="0" smtClean="0"/>
              <a:t>: the time when this kernel event ends.</a:t>
            </a:r>
          </a:p>
          <a:p>
            <a:pPr lvl="1"/>
            <a:r>
              <a:rPr lang="en-US" b="1" dirty="0" smtClean="0"/>
              <a:t>CPU ID</a:t>
            </a:r>
            <a:r>
              <a:rPr lang="en-US" dirty="0" smtClean="0"/>
              <a:t>: the ID of the CPU processor/core where this event occurs.</a:t>
            </a:r>
          </a:p>
          <a:p>
            <a:pPr lvl="1"/>
            <a:r>
              <a:rPr lang="en-US" b="1" dirty="0" smtClean="0"/>
              <a:t>Event type</a:t>
            </a:r>
            <a:r>
              <a:rPr lang="en-US" dirty="0" smtClean="0"/>
              <a:t>: the kernel event type. </a:t>
            </a:r>
          </a:p>
          <a:p>
            <a:pPr lvl="1"/>
            <a:r>
              <a:rPr lang="en-US" b="1" dirty="0" smtClean="0"/>
              <a:t>Event data</a:t>
            </a:r>
            <a:r>
              <a:rPr lang="en-US" dirty="0" smtClean="0"/>
              <a:t>: the extra information associated with kernel event types (e.g., parameters).</a:t>
            </a:r>
          </a:p>
          <a:p>
            <a:endParaRPr lang="en-US" dirty="0" smtClean="0"/>
          </a:p>
          <a:p>
            <a:r>
              <a:rPr lang="en-US" dirty="0" smtClean="0"/>
              <a:t>Trace example: Apache </a:t>
            </a:r>
            <a:r>
              <a:rPr lang="en-US" dirty="0" err="1" smtClean="0"/>
              <a:t>httpd</a:t>
            </a:r>
            <a:r>
              <a:rPr lang="en-US" dirty="0" smtClean="0"/>
              <a:t> server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EEE0C72C-425F-4A93-8966-5233BDCB66BA}" type="slidenum">
              <a:rPr lang="en-US" smtClean="0">
                <a:ea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28600" y="4876800"/>
            <a:ext cx="8839200" cy="870123"/>
            <a:chOff x="533400" y="4800601"/>
            <a:chExt cx="7825839" cy="7703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178" t="4293" r="10847" b="86542"/>
            <a:stretch/>
          </p:blipFill>
          <p:spPr bwMode="auto">
            <a:xfrm>
              <a:off x="533400" y="4800601"/>
              <a:ext cx="7825839" cy="329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178" t="17834" r="10847" b="69769"/>
            <a:stretch/>
          </p:blipFill>
          <p:spPr bwMode="auto">
            <a:xfrm>
              <a:off x="533400" y="5125194"/>
              <a:ext cx="7825839" cy="44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409707" y="5867400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Owner 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68478" y="5876865"/>
            <a:ext cx="1444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begin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83091" y="5733990"/>
            <a:ext cx="1244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end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99923" y="6076890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 ID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20066" y="573399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type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79387" y="5733930"/>
            <a:ext cx="1409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062906"/>
            <a:ext cx="1676400" cy="68401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90725" y="5078608"/>
            <a:ext cx="1001891" cy="68401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84334" y="5076825"/>
            <a:ext cx="1001891" cy="68401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60684" y="5076825"/>
            <a:ext cx="1582916" cy="68401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46759" y="5067300"/>
            <a:ext cx="1735316" cy="68401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00525" y="5076825"/>
            <a:ext cx="87354" cy="68401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CLA presentation template">
  <a:themeElements>
    <a:clrScheme name="NECLA presentatio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CLA presentation template">
      <a:majorFont>
        <a:latin typeface="Tahom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NECLA presentatio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CLA presentatio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CLA presentatio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CLA presentatio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CLA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CLA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CLA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12766</TotalTime>
  <Words>1456</Words>
  <Application>Microsoft Office PowerPoint</Application>
  <PresentationFormat>On-screen Show (4:3)</PresentationFormat>
  <Paragraphs>263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NECLA presentation template</vt:lpstr>
      <vt:lpstr>Clarity</vt:lpstr>
      <vt:lpstr>CLUE: System Trace Analytics for  Cloud Service Performance Diagnosis</vt:lpstr>
      <vt:lpstr>Cloud Service Performance Diagnosis</vt:lpstr>
      <vt:lpstr>Background: Kernel Event-driven  System Monitoring</vt:lpstr>
      <vt:lpstr>Research Challenges</vt:lpstr>
      <vt:lpstr>Motivation Example</vt:lpstr>
      <vt:lpstr>Overview of CLUE</vt:lpstr>
      <vt:lpstr>Service Model</vt:lpstr>
      <vt:lpstr>Event Sketch Modeling</vt:lpstr>
      <vt:lpstr>Kernel Event Record Definition</vt:lpstr>
      <vt:lpstr>Marking Event Definition</vt:lpstr>
      <vt:lpstr>An Event Slice of Apache</vt:lpstr>
      <vt:lpstr>Causality Relationship Definition</vt:lpstr>
      <vt:lpstr>Event Sketch Analysis</vt:lpstr>
      <vt:lpstr>Kernel Event Features</vt:lpstr>
      <vt:lpstr>Conditional Data Mining</vt:lpstr>
      <vt:lpstr>Case Study : Inefficient Gateway Service</vt:lpstr>
      <vt:lpstr>Clustering based on System Call Patterns</vt:lpstr>
      <vt:lpstr>Conditional Probability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Sanjay Palnitkar</dc:creator>
  <cp:lastModifiedBy>Junghwan Rhee</cp:lastModifiedBy>
  <cp:revision>512</cp:revision>
  <dcterms:created xsi:type="dcterms:W3CDTF">2007-10-19T18:31:34Z</dcterms:created>
  <dcterms:modified xsi:type="dcterms:W3CDTF">2014-05-12T23:08:17Z</dcterms:modified>
</cp:coreProperties>
</file>